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665"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DA85C00-C827-4578-A01A-66A83F84EBAB}" type="datetimeFigureOut">
              <a:rPr lang="en-US" smtClean="0"/>
              <a:t>9/7/2022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052642-218F-4B57-9DCE-240B2981A25B}" type="slidenum">
              <a:rPr lang="en-US" smtClean="0"/>
              <a:t>‹#›</a:t>
            </a:fld>
            <a:endParaRPr lang="en-US"/>
          </a:p>
        </p:txBody>
      </p:sp>
    </p:spTree>
    <p:extLst>
      <p:ext uri="{BB962C8B-B14F-4D97-AF65-F5344CB8AC3E}">
        <p14:creationId xmlns:p14="http://schemas.microsoft.com/office/powerpoint/2010/main" val="1566854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6DEF0D1-6787-4DB2-9B50-C727E4300CF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58429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23AA-A012-4B5B-BCAA-587A6596AE9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0D30A0F-12DA-421A-AE9B-1773E8F8979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1AFEB0B-9B8F-45C2-AE20-18308DBF710F}"/>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6F2C6CBB-CF85-4812-A931-9CD4F30AA9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82A9300-DFEB-43D5-AD58-5277FF5AA91D}"/>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908709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E129D-2F26-40FB-B55B-2804D6BE7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617F21-A35E-46B5-BD5E-CCC074D7576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466BFD-C6C7-4BCB-AAD1-1C68C4E69FF6}"/>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EDE511EA-6B89-43B5-8AAA-A587EA5ECB3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D1C13-F908-41C1-A561-660098DE7428}"/>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15980812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628901-6787-460D-A764-E4BF7251AFF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B3A9063-03CA-4612-9C70-93CF5F97FF0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0C843F-63DC-4E8F-BDE2-A8950F82D31F}"/>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FFAA27E4-3DC5-467F-9FDE-A2BEE303CD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85CCCAC-E70C-4B62-988B-76EE7B686791}"/>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27701065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DAD60-2A72-430A-8EAD-D612DA01D97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5179D5-C99C-4207-AC48-D5B422A62E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AEC376A-0462-41B5-8AD9-A9181150988A}"/>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00F7148E-2FA8-46AE-BA06-68F62872BD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52F7CA-25D3-4FA5-87EB-F6427430AE31}"/>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2292979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9903C-C93D-4BA6-A6B1-5F02ECC01D0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9355B0D-C683-4B7B-B7AF-496EC37B93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F93BC77-C790-4D3D-A0E4-78BB63DE3972}"/>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C26B23EF-5FD5-4A1F-8FED-B220605191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B429168-253A-4B7E-9BBB-D97E11405BFD}"/>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152622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42310A-D220-4566-8AAA-E94FDE72492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5D00C8D-688C-4E39-B680-A8FE6793F05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4F875AD-261A-49D0-9B7A-E5C37DFFEA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57877B7-ED46-4FF6-A416-493D1E9184C9}"/>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6" name="Footer Placeholder 5">
            <a:extLst>
              <a:ext uri="{FF2B5EF4-FFF2-40B4-BE49-F238E27FC236}">
                <a16:creationId xmlns:a16="http://schemas.microsoft.com/office/drawing/2014/main" id="{7CF25E80-C75E-4DB3-A0CF-66FAC648E9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244DE4-E6AE-41F7-9845-ACB3D9E93DFB}"/>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9045484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BF127-A751-4027-9198-C499A16B427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DD61C9F-49F2-4BEC-B0A5-6301F2C63D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AD303A0-2CE8-402E-A364-325DBD9E8C1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637F15D-2EF4-4CC7-B4CA-BD35FA03A6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0037BA1-6624-443C-B3B4-177CF9C1A3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4AD76DC-1A12-4521-A4B3-A1C98F070E6F}"/>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8" name="Footer Placeholder 7">
            <a:extLst>
              <a:ext uri="{FF2B5EF4-FFF2-40B4-BE49-F238E27FC236}">
                <a16:creationId xmlns:a16="http://schemas.microsoft.com/office/drawing/2014/main" id="{A4E25507-2EB5-4671-A7E0-BDC19631D94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3009D9-EE5C-4889-864F-4E0F3EA9AF63}"/>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65051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CE85E1-87BC-4425-A068-361B5DBAB89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8E03AF-00DE-45F3-9C4F-D0A925D6086C}"/>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4" name="Footer Placeholder 3">
            <a:extLst>
              <a:ext uri="{FF2B5EF4-FFF2-40B4-BE49-F238E27FC236}">
                <a16:creationId xmlns:a16="http://schemas.microsoft.com/office/drawing/2014/main" id="{0FFAC03D-5D89-4598-B6F7-41372237BC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ADC006-16B7-42DD-8A96-2D70AE80986A}"/>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29432649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B213E-321E-453E-8675-4A73961F3C00}"/>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3" name="Footer Placeholder 2">
            <a:extLst>
              <a:ext uri="{FF2B5EF4-FFF2-40B4-BE49-F238E27FC236}">
                <a16:creationId xmlns:a16="http://schemas.microsoft.com/office/drawing/2014/main" id="{E36D356A-8F07-48A5-956A-9EB927AED6A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2237A38-67D0-4647-BD89-C8460CD3C89A}"/>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158620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2BEF4-7767-47E0-9E56-110B8D2475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CED297-FA2A-44ED-8BC2-D3134362C6D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D1E106F-B87F-4BB1-B773-F1E22B829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7E143D4-6809-463A-A11C-667D8F91D094}"/>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6" name="Footer Placeholder 5">
            <a:extLst>
              <a:ext uri="{FF2B5EF4-FFF2-40B4-BE49-F238E27FC236}">
                <a16:creationId xmlns:a16="http://schemas.microsoft.com/office/drawing/2014/main" id="{9F0BB178-6626-4162-BB8F-B380C245129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97AEB3-89B9-4FC1-AC3B-33F99FCB64D7}"/>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1542312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A4CFD-53D1-43AB-88A8-579B280A1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144385-5810-448D-9858-F31F0CA5EDA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64395EA-0B3C-452C-BC02-5AAEFBBA5B4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C9EB75-E8AE-4B79-96B0-8C838D91D30E}"/>
              </a:ext>
            </a:extLst>
          </p:cNvPr>
          <p:cNvSpPr>
            <a:spLocks noGrp="1"/>
          </p:cNvSpPr>
          <p:nvPr>
            <p:ph type="dt" sz="half" idx="10"/>
          </p:nvPr>
        </p:nvSpPr>
        <p:spPr/>
        <p:txBody>
          <a:bodyPr/>
          <a:lstStyle/>
          <a:p>
            <a:fld id="{499B1CD5-8C6D-4BF0-ABC9-C4FB0DEFC709}" type="datetimeFigureOut">
              <a:rPr lang="en-US" smtClean="0"/>
              <a:t>9/7/2022</a:t>
            </a:fld>
            <a:endParaRPr lang="en-US"/>
          </a:p>
        </p:txBody>
      </p:sp>
      <p:sp>
        <p:nvSpPr>
          <p:cNvPr id="6" name="Footer Placeholder 5">
            <a:extLst>
              <a:ext uri="{FF2B5EF4-FFF2-40B4-BE49-F238E27FC236}">
                <a16:creationId xmlns:a16="http://schemas.microsoft.com/office/drawing/2014/main" id="{F71CD411-4F64-4655-A0F7-360733DA06B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834F643-7F6C-4F9C-87C8-CA4F246215B2}"/>
              </a:ext>
            </a:extLst>
          </p:cNvPr>
          <p:cNvSpPr>
            <a:spLocks noGrp="1"/>
          </p:cNvSpPr>
          <p:nvPr>
            <p:ph type="sldNum" sz="quarter" idx="12"/>
          </p:nvPr>
        </p:nvSpPr>
        <p:spPr/>
        <p:txBody>
          <a:bodyPr/>
          <a:lstStyle/>
          <a:p>
            <a:fld id="{826473EC-A15D-4E51-87AD-98C7014E247D}" type="slidenum">
              <a:rPr lang="en-US" smtClean="0"/>
              <a:t>‹#›</a:t>
            </a:fld>
            <a:endParaRPr lang="en-US"/>
          </a:p>
        </p:txBody>
      </p:sp>
    </p:spTree>
    <p:extLst>
      <p:ext uri="{BB962C8B-B14F-4D97-AF65-F5344CB8AC3E}">
        <p14:creationId xmlns:p14="http://schemas.microsoft.com/office/powerpoint/2010/main" val="396191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BE57E47-DBDB-48ED-95E9-BCB925E7E1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0CDB014-7963-4EF5-8803-455F6906A5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24B83A-083C-45E5-B410-3422962DAAA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B1CD5-8C6D-4BF0-ABC9-C4FB0DEFC709}" type="datetimeFigureOut">
              <a:rPr lang="en-US" smtClean="0"/>
              <a:t>9/7/2022</a:t>
            </a:fld>
            <a:endParaRPr lang="en-US"/>
          </a:p>
        </p:txBody>
      </p:sp>
      <p:sp>
        <p:nvSpPr>
          <p:cNvPr id="5" name="Footer Placeholder 4">
            <a:extLst>
              <a:ext uri="{FF2B5EF4-FFF2-40B4-BE49-F238E27FC236}">
                <a16:creationId xmlns:a16="http://schemas.microsoft.com/office/drawing/2014/main" id="{883B133A-BACC-489E-8D98-32D40BEF18E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4AF10F2-B798-435E-AD08-664BAEB49D9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6473EC-A15D-4E51-87AD-98C7014E247D}" type="slidenum">
              <a:rPr lang="en-US" smtClean="0"/>
              <a:t>‹#›</a:t>
            </a:fld>
            <a:endParaRPr lang="en-US"/>
          </a:p>
        </p:txBody>
      </p:sp>
    </p:spTree>
    <p:extLst>
      <p:ext uri="{BB962C8B-B14F-4D97-AF65-F5344CB8AC3E}">
        <p14:creationId xmlns:p14="http://schemas.microsoft.com/office/powerpoint/2010/main" val="38779927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D9A830-A61B-2DCE-C623-95CBDD127AC0}"/>
              </a:ext>
            </a:extLst>
          </p:cNvPr>
          <p:cNvSpPr>
            <a:spLocks noGrp="1"/>
          </p:cNvSpPr>
          <p:nvPr>
            <p:ph type="subTitle" idx="1"/>
          </p:nvPr>
        </p:nvSpPr>
        <p:spPr>
          <a:xfrm>
            <a:off x="554805" y="226031"/>
            <a:ext cx="10777592" cy="6831995"/>
          </a:xfrm>
        </p:spPr>
        <p:txBody>
          <a:bodyPr/>
          <a:lstStyle/>
          <a:p>
            <a:r>
              <a:rPr lang="en-US" sz="3600" b="1" dirty="0">
                <a:solidFill>
                  <a:srgbClr val="002060"/>
                </a:solidFill>
                <a:effectLst/>
                <a:latin typeface="Avenir Next LT Pro" panose="020B0504020202020204" pitchFamily="34" charset="0"/>
                <a:ea typeface="Calibri" panose="020F0502020204030204" pitchFamily="34" charset="0"/>
              </a:rPr>
              <a:t>Guidelines for Effective Dialogue</a:t>
            </a:r>
          </a:p>
          <a:p>
            <a:endParaRPr lang="en-US" sz="100" b="1" dirty="0">
              <a:solidFill>
                <a:srgbClr val="002060"/>
              </a:solidFill>
              <a:effectLst/>
              <a:latin typeface="Avenir Next LT Pro Demi" panose="020B0704020202020204" pitchFamily="34" charset="0"/>
              <a:ea typeface="Calibri" panose="020F0502020204030204" pitchFamily="34" charset="0"/>
            </a:endParaRPr>
          </a:p>
          <a:p>
            <a:pPr marL="457200" indent="-457200" algn="l">
              <a:buFont typeface="Arial" panose="020B0604020202020204" pitchFamily="34" charset="0"/>
              <a:buChar char="•"/>
            </a:pPr>
            <a:r>
              <a:rPr lang="en-US" sz="2800" b="1" dirty="0">
                <a:solidFill>
                  <a:srgbClr val="002060"/>
                </a:solidFill>
                <a:effectLst/>
                <a:latin typeface="Avenir Next LT Pro Demi" panose="020B0704020202020204" pitchFamily="34" charset="0"/>
                <a:ea typeface="Calibri" panose="020F0502020204030204" pitchFamily="34" charset="0"/>
              </a:rPr>
              <a:t>“Try on” </a:t>
            </a:r>
            <a:r>
              <a:rPr lang="en-US" sz="2800" dirty="0">
                <a:solidFill>
                  <a:srgbClr val="002060"/>
                </a:solidFill>
                <a:effectLst/>
                <a:latin typeface="Avenir Next LT Pro Demi" panose="020B0704020202020204" pitchFamily="34" charset="0"/>
                <a:ea typeface="Calibri" panose="020F0502020204030204" pitchFamily="34" charset="0"/>
              </a:rPr>
              <a:t>(new ideas and approaches)</a:t>
            </a:r>
          </a:p>
          <a:p>
            <a:pPr marL="457200" indent="-457200" algn="l">
              <a:buFont typeface="Arial" panose="020B0604020202020204" pitchFamily="34" charset="0"/>
              <a:buChar char="•"/>
            </a:pPr>
            <a:r>
              <a:rPr lang="en-US" sz="2800" b="1" dirty="0">
                <a:solidFill>
                  <a:srgbClr val="002060"/>
                </a:solidFill>
                <a:latin typeface="Avenir Next LT Pro Demi" panose="020B0704020202020204" pitchFamily="34" charset="0"/>
                <a:ea typeface="Calibri" panose="020F0502020204030204" pitchFamily="34" charset="0"/>
              </a:rPr>
              <a:t>It’s okay to disagree…</a:t>
            </a:r>
          </a:p>
          <a:p>
            <a:pPr marL="457200" indent="-457200" algn="l">
              <a:buFont typeface="Arial" panose="020B0604020202020204" pitchFamily="34" charset="0"/>
              <a:buChar char="•"/>
            </a:pPr>
            <a:r>
              <a:rPr lang="en-US" sz="2800" b="1" dirty="0">
                <a:solidFill>
                  <a:srgbClr val="002060"/>
                </a:solidFill>
                <a:effectLst/>
                <a:latin typeface="Avenir Next LT Pro Demi" panose="020B0704020202020204" pitchFamily="34" charset="0"/>
                <a:ea typeface="Calibri" panose="020F0502020204030204" pitchFamily="34" charset="0"/>
              </a:rPr>
              <a:t>…It’s not okay to blame, shame or attack yourself or others</a:t>
            </a:r>
          </a:p>
          <a:p>
            <a:pPr marL="457200" indent="-457200" algn="l">
              <a:buFont typeface="Arial" panose="020B0604020202020204" pitchFamily="34" charset="0"/>
              <a:buChar char="•"/>
            </a:pPr>
            <a:r>
              <a:rPr lang="en-US" sz="2800" b="1" dirty="0">
                <a:solidFill>
                  <a:srgbClr val="002060"/>
                </a:solidFill>
                <a:latin typeface="Avenir Next LT Pro Demi" panose="020B0704020202020204" pitchFamily="34" charset="0"/>
                <a:ea typeface="Calibri" panose="020F0502020204030204" pitchFamily="34" charset="0"/>
              </a:rPr>
              <a:t>Practice “self-focus” </a:t>
            </a:r>
            <a:r>
              <a:rPr lang="en-US" sz="2800" dirty="0">
                <a:solidFill>
                  <a:srgbClr val="002060"/>
                </a:solidFill>
                <a:latin typeface="Avenir Next LT Pro Demi" panose="020B0704020202020204" pitchFamily="34" charset="0"/>
                <a:ea typeface="Calibri" panose="020F0502020204030204" pitchFamily="34" charset="0"/>
              </a:rPr>
              <a:t>(use “I” statements)</a:t>
            </a:r>
          </a:p>
          <a:p>
            <a:pPr marL="457200" indent="-457200" algn="l">
              <a:buFont typeface="Arial" panose="020B0604020202020204" pitchFamily="34" charset="0"/>
              <a:buChar char="•"/>
            </a:pPr>
            <a:r>
              <a:rPr lang="en-US" sz="2800" b="1" dirty="0">
                <a:solidFill>
                  <a:srgbClr val="002060"/>
                </a:solidFill>
                <a:effectLst/>
                <a:latin typeface="Avenir Next LT Pro Demi" panose="020B0704020202020204" pitchFamily="34" charset="0"/>
                <a:ea typeface="Calibri" panose="020F0502020204030204" pitchFamily="34" charset="0"/>
              </a:rPr>
              <a:t>Practice “both / and” instead of “either / or” thinking</a:t>
            </a:r>
          </a:p>
          <a:p>
            <a:pPr marL="457200" indent="-457200" algn="l">
              <a:buFont typeface="Arial" panose="020B0604020202020204" pitchFamily="34" charset="0"/>
              <a:buChar char="•"/>
            </a:pPr>
            <a:r>
              <a:rPr lang="en-US" sz="2800" b="1" dirty="0">
                <a:solidFill>
                  <a:srgbClr val="002060"/>
                </a:solidFill>
                <a:latin typeface="Avenir Next LT Pro Demi" panose="020B0704020202020204" pitchFamily="34" charset="0"/>
                <a:ea typeface="Calibri" panose="020F0502020204030204" pitchFamily="34" charset="0"/>
              </a:rPr>
              <a:t>Notice both content </a:t>
            </a:r>
            <a:r>
              <a:rPr lang="en-US" sz="2800" dirty="0">
                <a:solidFill>
                  <a:srgbClr val="002060"/>
                </a:solidFill>
                <a:latin typeface="Avenir Next LT Pro Demi" panose="020B0704020202020204" pitchFamily="34" charset="0"/>
                <a:ea typeface="Calibri" panose="020F0502020204030204" pitchFamily="34" charset="0"/>
              </a:rPr>
              <a:t>(what is said) </a:t>
            </a:r>
            <a:r>
              <a:rPr lang="en-US" sz="2800" b="1" dirty="0">
                <a:solidFill>
                  <a:srgbClr val="002060"/>
                </a:solidFill>
                <a:latin typeface="Avenir Next LT Pro Demi" panose="020B0704020202020204" pitchFamily="34" charset="0"/>
                <a:ea typeface="Calibri" panose="020F0502020204030204" pitchFamily="34" charset="0"/>
              </a:rPr>
              <a:t>and process </a:t>
            </a:r>
            <a:r>
              <a:rPr lang="en-US" sz="2800" dirty="0">
                <a:solidFill>
                  <a:srgbClr val="002060"/>
                </a:solidFill>
                <a:latin typeface="Avenir Next LT Pro Demi" panose="020B0704020202020204" pitchFamily="34" charset="0"/>
                <a:ea typeface="Calibri" panose="020F0502020204030204" pitchFamily="34" charset="0"/>
              </a:rPr>
              <a:t>(how it’s said and the reaction it gets)</a:t>
            </a:r>
          </a:p>
          <a:p>
            <a:pPr marL="457200" indent="-457200" algn="l">
              <a:buFont typeface="Arial" panose="020B0604020202020204" pitchFamily="34" charset="0"/>
              <a:buChar char="•"/>
            </a:pPr>
            <a:r>
              <a:rPr lang="en-US" sz="2800" b="1" dirty="0">
                <a:solidFill>
                  <a:srgbClr val="002060"/>
                </a:solidFill>
                <a:effectLst/>
                <a:latin typeface="Avenir Next LT Pro Demi" panose="020B0704020202020204" pitchFamily="34" charset="0"/>
                <a:ea typeface="Calibri" panose="020F0502020204030204" pitchFamily="34" charset="0"/>
              </a:rPr>
              <a:t>Be open to feedback regarding intent and impact</a:t>
            </a:r>
          </a:p>
          <a:p>
            <a:pPr marL="457200" indent="-457200" algn="l">
              <a:buFont typeface="Arial" panose="020B0604020202020204" pitchFamily="34" charset="0"/>
              <a:buChar char="•"/>
            </a:pPr>
            <a:r>
              <a:rPr lang="en-US" sz="2800" b="1" dirty="0">
                <a:solidFill>
                  <a:srgbClr val="002060"/>
                </a:solidFill>
                <a:latin typeface="Avenir Next LT Pro Demi" panose="020B0704020202020204" pitchFamily="34" charset="0"/>
                <a:ea typeface="Calibri" panose="020F0502020204030204" pitchFamily="34" charset="0"/>
              </a:rPr>
              <a:t>Share talk and listening time equitably</a:t>
            </a:r>
          </a:p>
          <a:p>
            <a:pPr marL="457200" indent="-457200" algn="l">
              <a:buFont typeface="Arial" panose="020B0604020202020204" pitchFamily="34" charset="0"/>
              <a:buChar char="•"/>
            </a:pPr>
            <a:r>
              <a:rPr lang="en-US" sz="2800" b="1" dirty="0">
                <a:solidFill>
                  <a:srgbClr val="002060"/>
                </a:solidFill>
                <a:effectLst/>
                <a:latin typeface="Avenir Next LT Pro Demi" panose="020B0704020202020204" pitchFamily="34" charset="0"/>
                <a:ea typeface="Calibri" panose="020F0502020204030204" pitchFamily="34" charset="0"/>
              </a:rPr>
              <a:t>Maintain Confidentiality</a:t>
            </a:r>
          </a:p>
          <a:p>
            <a:endParaRPr lang="en-US" dirty="0"/>
          </a:p>
        </p:txBody>
      </p:sp>
      <p:pic>
        <p:nvPicPr>
          <p:cNvPr id="5" name="Picture 4">
            <a:extLst>
              <a:ext uri="{FF2B5EF4-FFF2-40B4-BE49-F238E27FC236}">
                <a16:creationId xmlns:a16="http://schemas.microsoft.com/office/drawing/2014/main" id="{F255DF52-22CC-1F8D-507F-D8F1C03B841A}"/>
              </a:ext>
            </a:extLst>
          </p:cNvPr>
          <p:cNvPicPr>
            <a:picLocks noChangeAspect="1"/>
          </p:cNvPicPr>
          <p:nvPr/>
        </p:nvPicPr>
        <p:blipFill rotWithShape="1">
          <a:blip r:embed="rId2"/>
          <a:srcRect l="6900" r="6921"/>
          <a:stretch/>
        </p:blipFill>
        <p:spPr>
          <a:xfrm rot="10800000">
            <a:off x="0" y="5748712"/>
            <a:ext cx="12192000" cy="1109288"/>
          </a:xfrm>
          <a:prstGeom prst="rect">
            <a:avLst/>
          </a:prstGeom>
        </p:spPr>
      </p:pic>
      <p:pic>
        <p:nvPicPr>
          <p:cNvPr id="6" name="Picture 5">
            <a:extLst>
              <a:ext uri="{FF2B5EF4-FFF2-40B4-BE49-F238E27FC236}">
                <a16:creationId xmlns:a16="http://schemas.microsoft.com/office/drawing/2014/main" id="{6A6B086B-6D1A-46A3-9A6E-71E19D78B32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666202" y="6193564"/>
            <a:ext cx="3525798" cy="664436"/>
          </a:xfrm>
          <a:prstGeom prst="rect">
            <a:avLst/>
          </a:prstGeom>
        </p:spPr>
      </p:pic>
      <p:sp>
        <p:nvSpPr>
          <p:cNvPr id="7" name="TextBox 6">
            <a:extLst>
              <a:ext uri="{FF2B5EF4-FFF2-40B4-BE49-F238E27FC236}">
                <a16:creationId xmlns:a16="http://schemas.microsoft.com/office/drawing/2014/main" id="{A756CFD9-241C-4940-98E5-6066C214A747}"/>
              </a:ext>
            </a:extLst>
          </p:cNvPr>
          <p:cNvSpPr txBox="1"/>
          <p:nvPr/>
        </p:nvSpPr>
        <p:spPr>
          <a:xfrm>
            <a:off x="95250" y="6447303"/>
            <a:ext cx="6191250"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effectLst/>
                <a:uLnTx/>
                <a:uFillTx/>
                <a:latin typeface="Myriad Pro"/>
                <a:ea typeface="+mn-ea"/>
                <a:cs typeface="+mn-cs"/>
              </a:rPr>
              <a:t>© VISIONS, Inc. 2011</a:t>
            </a:r>
          </a:p>
        </p:txBody>
      </p:sp>
    </p:spTree>
    <p:extLst>
      <p:ext uri="{BB962C8B-B14F-4D97-AF65-F5344CB8AC3E}">
        <p14:creationId xmlns:p14="http://schemas.microsoft.com/office/powerpoint/2010/main" val="68165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B1D9A830-A61B-2DCE-C623-95CBDD127AC0}"/>
              </a:ext>
            </a:extLst>
          </p:cNvPr>
          <p:cNvSpPr>
            <a:spLocks noGrp="1"/>
          </p:cNvSpPr>
          <p:nvPr>
            <p:ph type="subTitle" idx="1"/>
          </p:nvPr>
        </p:nvSpPr>
        <p:spPr>
          <a:xfrm>
            <a:off x="109591" y="124093"/>
            <a:ext cx="12082409" cy="5324582"/>
          </a:xfrm>
        </p:spPr>
        <p:txBody>
          <a:bodyPr>
            <a:normAutofit/>
          </a:bodyPr>
          <a:lstStyle/>
          <a:p>
            <a:r>
              <a:rPr lang="en-US" sz="2800" b="1" dirty="0">
                <a:solidFill>
                  <a:srgbClr val="002060"/>
                </a:solidFill>
              </a:rPr>
              <a:t>Guidelines For Effective Cross-Cultural Communications</a:t>
            </a:r>
          </a:p>
          <a:p>
            <a:endParaRPr lang="en-US" sz="2600" b="1" i="1" dirty="0">
              <a:solidFill>
                <a:srgbClr val="0070C0"/>
              </a:solidFill>
              <a:latin typeface="Avenir Next LT Pro Demi" panose="020B0704020202020204" pitchFamily="34" charset="0"/>
            </a:endParaRPr>
          </a:p>
        </p:txBody>
      </p:sp>
      <p:pic>
        <p:nvPicPr>
          <p:cNvPr id="5" name="Picture 4">
            <a:extLst>
              <a:ext uri="{FF2B5EF4-FFF2-40B4-BE49-F238E27FC236}">
                <a16:creationId xmlns:a16="http://schemas.microsoft.com/office/drawing/2014/main" id="{F255DF52-22CC-1F8D-507F-D8F1C03B841A}"/>
              </a:ext>
            </a:extLst>
          </p:cNvPr>
          <p:cNvPicPr>
            <a:picLocks noChangeAspect="1"/>
          </p:cNvPicPr>
          <p:nvPr/>
        </p:nvPicPr>
        <p:blipFill rotWithShape="1">
          <a:blip r:embed="rId3"/>
          <a:srcRect l="6900" r="6921"/>
          <a:stretch/>
        </p:blipFill>
        <p:spPr>
          <a:xfrm rot="10800000">
            <a:off x="0" y="5748712"/>
            <a:ext cx="12192000" cy="1109288"/>
          </a:xfrm>
          <a:prstGeom prst="rect">
            <a:avLst/>
          </a:prstGeom>
        </p:spPr>
      </p:pic>
      <p:sp>
        <p:nvSpPr>
          <p:cNvPr id="7" name="TextBox 6">
            <a:extLst>
              <a:ext uri="{FF2B5EF4-FFF2-40B4-BE49-F238E27FC236}">
                <a16:creationId xmlns:a16="http://schemas.microsoft.com/office/drawing/2014/main" id="{AA90A47F-A089-4A75-9B76-A990692C0F40}"/>
              </a:ext>
            </a:extLst>
          </p:cNvPr>
          <p:cNvSpPr txBox="1"/>
          <p:nvPr/>
        </p:nvSpPr>
        <p:spPr>
          <a:xfrm>
            <a:off x="53083" y="592798"/>
            <a:ext cx="6214154"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FF0000"/>
                </a:solidFill>
                <a:effectLst/>
                <a:uLnTx/>
                <a:uFillTx/>
                <a:latin typeface="Calibri" panose="020F0502020204030204"/>
                <a:ea typeface="+mn-ea"/>
                <a:cs typeface="+mn-cs"/>
              </a:rPr>
              <a:t>“Try On”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Consider another’s thoughts, feelings or actions in order to understand why they think, feel or behave differently from you.</a:t>
            </a:r>
          </a:p>
        </p:txBody>
      </p:sp>
      <p:sp>
        <p:nvSpPr>
          <p:cNvPr id="8" name="TextBox 7">
            <a:extLst>
              <a:ext uri="{FF2B5EF4-FFF2-40B4-BE49-F238E27FC236}">
                <a16:creationId xmlns:a16="http://schemas.microsoft.com/office/drawing/2014/main" id="{F5D2C038-C326-40D8-972D-22EED57B3C31}"/>
              </a:ext>
            </a:extLst>
          </p:cNvPr>
          <p:cNvSpPr txBox="1"/>
          <p:nvPr/>
        </p:nvSpPr>
        <p:spPr>
          <a:xfrm>
            <a:off x="99318" y="1523070"/>
            <a:ext cx="6097712"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0070C0"/>
                </a:solidFill>
                <a:effectLst/>
                <a:uLnTx/>
                <a:uFillTx/>
                <a:latin typeface="Calibri" panose="020F0502020204030204"/>
                <a:ea typeface="+mn-ea"/>
                <a:cs typeface="+mn-cs"/>
              </a:rPr>
              <a:t>It’s Okay to Disagree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rPr>
              <a:t>Recognize that disagreement is essential to driving innovation and producing better outcomes. Disagree without being disagreeable.</a:t>
            </a:r>
          </a:p>
        </p:txBody>
      </p:sp>
      <p:sp>
        <p:nvSpPr>
          <p:cNvPr id="10" name="TextBox 9">
            <a:extLst>
              <a:ext uri="{FF2B5EF4-FFF2-40B4-BE49-F238E27FC236}">
                <a16:creationId xmlns:a16="http://schemas.microsoft.com/office/drawing/2014/main" id="{B627FD36-BCE8-425D-979E-5EEB1BE46A27}"/>
              </a:ext>
            </a:extLst>
          </p:cNvPr>
          <p:cNvSpPr txBox="1"/>
          <p:nvPr/>
        </p:nvSpPr>
        <p:spPr>
          <a:xfrm>
            <a:off x="75345" y="2721196"/>
            <a:ext cx="6289494" cy="92333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ED7D31">
                    <a:lumMod val="75000"/>
                  </a:srgbClr>
                </a:solidFill>
                <a:effectLst/>
                <a:uLnTx/>
                <a:uFillTx/>
                <a:latin typeface="Calibri" panose="020F0502020204030204"/>
                <a:ea typeface="+mn-ea"/>
                <a:cs typeface="+mn-cs"/>
              </a:rPr>
              <a:t>It’s Not Okay to Blame, Shame, or Attack Yourself or Others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Avoid actions towards self or others that harm, create unhealthy competition or shut down engagement.</a:t>
            </a:r>
          </a:p>
        </p:txBody>
      </p:sp>
      <p:sp>
        <p:nvSpPr>
          <p:cNvPr id="14" name="TextBox 13">
            <a:extLst>
              <a:ext uri="{FF2B5EF4-FFF2-40B4-BE49-F238E27FC236}">
                <a16:creationId xmlns:a16="http://schemas.microsoft.com/office/drawing/2014/main" id="{6394CA6D-5C9A-4EFB-8244-293566CCE9D7}"/>
              </a:ext>
            </a:extLst>
          </p:cNvPr>
          <p:cNvSpPr txBox="1"/>
          <p:nvPr/>
        </p:nvSpPr>
        <p:spPr>
          <a:xfrm>
            <a:off x="66782" y="3618996"/>
            <a:ext cx="6200455" cy="14773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FF0000"/>
                </a:solidFill>
                <a:effectLst/>
                <a:uLnTx/>
                <a:uFillTx/>
                <a:latin typeface="Calibri" panose="020F0502020204030204"/>
                <a:ea typeface="+mn-ea"/>
                <a:cs typeface="+mn-cs"/>
              </a:rPr>
              <a:t>Practice Self-Focus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Reflect on why you react or feel a certain way in response to someone else’s actions. Notice your own thoughts, feelings and needs in order to interact effectively with others. Communicate using “I” statements.</a:t>
            </a:r>
          </a:p>
        </p:txBody>
      </p:sp>
      <p:sp>
        <p:nvSpPr>
          <p:cNvPr id="16" name="TextBox 15">
            <a:extLst>
              <a:ext uri="{FF2B5EF4-FFF2-40B4-BE49-F238E27FC236}">
                <a16:creationId xmlns:a16="http://schemas.microsoft.com/office/drawing/2014/main" id="{E11F72EE-A38C-4BDB-8100-1E856DB507C8}"/>
              </a:ext>
            </a:extLst>
          </p:cNvPr>
          <p:cNvSpPr txBox="1"/>
          <p:nvPr/>
        </p:nvSpPr>
        <p:spPr>
          <a:xfrm>
            <a:off x="99318" y="5103027"/>
            <a:ext cx="5815172"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ED7D31">
                    <a:lumMod val="75000"/>
                  </a:srgbClr>
                </a:solidFill>
                <a:effectLst/>
                <a:uLnTx/>
                <a:uFillTx/>
                <a:latin typeface="Calibri" panose="020F0502020204030204"/>
                <a:ea typeface="+mn-ea"/>
                <a:cs typeface="+mn-cs"/>
              </a:rPr>
              <a:t>Practice Both / And Thinking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Manage multiple perspectives, ideas and solutions by using “and” rather than “but.” Increase collaboration over competition to improve problem solving and innovation.</a:t>
            </a:r>
          </a:p>
        </p:txBody>
      </p:sp>
      <p:sp>
        <p:nvSpPr>
          <p:cNvPr id="18" name="TextBox 17">
            <a:extLst>
              <a:ext uri="{FF2B5EF4-FFF2-40B4-BE49-F238E27FC236}">
                <a16:creationId xmlns:a16="http://schemas.microsoft.com/office/drawing/2014/main" id="{E6FB3E9E-3178-46E3-BCF6-699369C13DEF}"/>
              </a:ext>
            </a:extLst>
          </p:cNvPr>
          <p:cNvSpPr txBox="1"/>
          <p:nvPr/>
        </p:nvSpPr>
        <p:spPr>
          <a:xfrm>
            <a:off x="6291210" y="671215"/>
            <a:ext cx="5991545"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FF0000"/>
                </a:solidFill>
                <a:effectLst/>
                <a:uLnTx/>
                <a:uFillTx/>
                <a:latin typeface="Calibri" panose="020F0502020204030204"/>
                <a:ea typeface="+mn-ea"/>
                <a:cs typeface="+mn-cs"/>
              </a:rPr>
              <a:t>Notice Both Interpersonal Process and Content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FF0000"/>
                </a:solidFill>
                <a:effectLst/>
                <a:uLnTx/>
                <a:uFillTx/>
                <a:latin typeface="Calibri" panose="020F0502020204030204"/>
                <a:ea typeface="+mn-ea"/>
                <a:cs typeface="+mn-cs"/>
              </a:rPr>
              <a:t>Process is how we engage with others &amp; content is the work we do. Remain mindful of team or interpersonal dynamics in the course of doing your work and pursuing your goals.</a:t>
            </a:r>
          </a:p>
        </p:txBody>
      </p:sp>
      <p:sp>
        <p:nvSpPr>
          <p:cNvPr id="22" name="TextBox 21">
            <a:extLst>
              <a:ext uri="{FF2B5EF4-FFF2-40B4-BE49-F238E27FC236}">
                <a16:creationId xmlns:a16="http://schemas.microsoft.com/office/drawing/2014/main" id="{2E4754B3-79CA-4D9B-A4A4-B4AF61A8CF19}"/>
              </a:ext>
            </a:extLst>
          </p:cNvPr>
          <p:cNvSpPr txBox="1"/>
          <p:nvPr/>
        </p:nvSpPr>
        <p:spPr>
          <a:xfrm>
            <a:off x="6344293" y="1951672"/>
            <a:ext cx="5780925" cy="147732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0070C0"/>
                </a:solidFill>
                <a:effectLst/>
                <a:uLnTx/>
                <a:uFillTx/>
                <a:latin typeface="Calibri" panose="020F0502020204030204"/>
                <a:ea typeface="+mn-ea"/>
                <a:cs typeface="+mn-cs"/>
              </a:rPr>
              <a:t>Be Aware of Intent and Impact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rPr>
              <a:t>Assume positive intent. What you say or do (or what is said or done to you) has meaning beyond the words and the actions.  Words and actions can cause unintentional offense (outside of one’s awareness).</a:t>
            </a:r>
          </a:p>
        </p:txBody>
      </p:sp>
      <p:sp>
        <p:nvSpPr>
          <p:cNvPr id="26" name="TextBox 25">
            <a:extLst>
              <a:ext uri="{FF2B5EF4-FFF2-40B4-BE49-F238E27FC236}">
                <a16:creationId xmlns:a16="http://schemas.microsoft.com/office/drawing/2014/main" id="{CB03BAA6-1D3A-4FE4-ADB0-9DEB19534EBD}"/>
              </a:ext>
            </a:extLst>
          </p:cNvPr>
          <p:cNvSpPr txBox="1"/>
          <p:nvPr/>
        </p:nvSpPr>
        <p:spPr>
          <a:xfrm>
            <a:off x="6421348" y="3509128"/>
            <a:ext cx="5861408"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ED7D31">
                    <a:lumMod val="75000"/>
                  </a:srgbClr>
                </a:solidFill>
                <a:effectLst/>
                <a:uLnTx/>
                <a:uFillTx/>
                <a:latin typeface="Calibri" panose="020F0502020204030204"/>
                <a:ea typeface="+mn-ea"/>
                <a:cs typeface="+mn-cs"/>
              </a:rPr>
              <a:t>Share talk and listening time equitably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ED7D31">
                    <a:lumMod val="75000"/>
                  </a:srgbClr>
                </a:solidFill>
                <a:effectLst/>
                <a:uLnTx/>
                <a:uFillTx/>
                <a:latin typeface="Calibri" panose="020F0502020204030204"/>
                <a:ea typeface="+mn-ea"/>
                <a:cs typeface="+mn-cs"/>
              </a:rPr>
              <a:t>Include all voices. If you tend to speak often, make room for other voices and invite others in; if you tend to speak less, practice stepping up to participate more fully.</a:t>
            </a:r>
          </a:p>
        </p:txBody>
      </p:sp>
      <p:sp>
        <p:nvSpPr>
          <p:cNvPr id="28" name="TextBox 27">
            <a:extLst>
              <a:ext uri="{FF2B5EF4-FFF2-40B4-BE49-F238E27FC236}">
                <a16:creationId xmlns:a16="http://schemas.microsoft.com/office/drawing/2014/main" id="{75FC92E5-CA64-4E53-8F83-FE05E923182C}"/>
              </a:ext>
            </a:extLst>
          </p:cNvPr>
          <p:cNvSpPr txBox="1"/>
          <p:nvPr/>
        </p:nvSpPr>
        <p:spPr>
          <a:xfrm>
            <a:off x="6513816" y="4934009"/>
            <a:ext cx="5688457" cy="120032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dirty="0">
                <a:ln>
                  <a:noFill/>
                </a:ln>
                <a:solidFill>
                  <a:srgbClr val="0070C0"/>
                </a:solidFill>
                <a:effectLst/>
                <a:uLnTx/>
                <a:uFillTx/>
                <a:latin typeface="Calibri" panose="020F0502020204030204"/>
                <a:ea typeface="+mn-ea"/>
                <a:cs typeface="+mn-cs"/>
              </a:rPr>
              <a:t>Be Trustworthy / Maintain Confidentiality</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0070C0"/>
                </a:solidFill>
                <a:effectLst/>
                <a:uLnTx/>
                <a:uFillTx/>
                <a:latin typeface="Calibri" panose="020F0502020204030204"/>
                <a:ea typeface="+mn-ea"/>
                <a:cs typeface="+mn-cs"/>
              </a:rPr>
              <a:t>Follow through on commitments. Be honest and transparent. What’s shared here, stays here; what’s learned here can leave here.</a:t>
            </a:r>
          </a:p>
        </p:txBody>
      </p:sp>
      <p:pic>
        <p:nvPicPr>
          <p:cNvPr id="13" name="Picture 12">
            <a:extLst>
              <a:ext uri="{FF2B5EF4-FFF2-40B4-BE49-F238E27FC236}">
                <a16:creationId xmlns:a16="http://schemas.microsoft.com/office/drawing/2014/main" id="{262F52AA-8C7F-4864-8803-818BFBD7955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66202" y="6193564"/>
            <a:ext cx="3525798" cy="664436"/>
          </a:xfrm>
          <a:prstGeom prst="rect">
            <a:avLst/>
          </a:prstGeom>
        </p:spPr>
      </p:pic>
      <p:sp>
        <p:nvSpPr>
          <p:cNvPr id="15" name="TextBox 14">
            <a:extLst>
              <a:ext uri="{FF2B5EF4-FFF2-40B4-BE49-F238E27FC236}">
                <a16:creationId xmlns:a16="http://schemas.microsoft.com/office/drawing/2014/main" id="{D715D5A6-DE5B-41EE-91FC-D2793394549A}"/>
              </a:ext>
            </a:extLst>
          </p:cNvPr>
          <p:cNvSpPr txBox="1"/>
          <p:nvPr/>
        </p:nvSpPr>
        <p:spPr>
          <a:xfrm>
            <a:off x="-10273" y="6549241"/>
            <a:ext cx="623411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1" u="none" strike="noStrike" kern="1200" cap="none" spc="0" normalizeH="0" baseline="0" noProof="0" dirty="0">
                <a:ln>
                  <a:noFill/>
                </a:ln>
                <a:effectLst/>
                <a:uLnTx/>
                <a:uFillTx/>
                <a:latin typeface="Myriad Pro"/>
                <a:ea typeface="+mn-ea"/>
                <a:cs typeface="+mn-cs"/>
              </a:rPr>
              <a:t>© VISIONS, Inc. 2011</a:t>
            </a:r>
          </a:p>
        </p:txBody>
      </p:sp>
    </p:spTree>
    <p:extLst>
      <p:ext uri="{BB962C8B-B14F-4D97-AF65-F5344CB8AC3E}">
        <p14:creationId xmlns:p14="http://schemas.microsoft.com/office/powerpoint/2010/main" val="241237369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422</Words>
  <Application>Microsoft Office PowerPoint</Application>
  <PresentationFormat>Widescreen</PresentationFormat>
  <Paragraphs>33</Paragraphs>
  <Slides>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Avenir Next LT Pro</vt:lpstr>
      <vt:lpstr>Avenir Next LT Pro Demi</vt:lpstr>
      <vt:lpstr>Calibri</vt:lpstr>
      <vt:lpstr>Calibri Light</vt:lpstr>
      <vt:lpstr>Myriad Pro</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Vincent O</dc:creator>
  <cp:lastModifiedBy>Johnson, Vincent O</cp:lastModifiedBy>
  <cp:revision>1</cp:revision>
  <dcterms:created xsi:type="dcterms:W3CDTF">2022-07-31T16:36:53Z</dcterms:created>
  <dcterms:modified xsi:type="dcterms:W3CDTF">2022-09-07T13:43:21Z</dcterms:modified>
</cp:coreProperties>
</file>