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58" r:id="rId5"/>
    <p:sldId id="264" r:id="rId6"/>
    <p:sldId id="266" r:id="rId7"/>
    <p:sldId id="260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71975"/>
  </p:normalViewPr>
  <p:slideViewPr>
    <p:cSldViewPr snapToGrid="0" snapToObjects="1">
      <p:cViewPr varScale="1">
        <p:scale>
          <a:sx n="48" d="100"/>
          <a:sy n="48" d="100"/>
        </p:scale>
        <p:origin x="11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2B24E0-84C3-9C49-B98F-6C62071B87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D7752E-000C-6449-A79E-A26CC26795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9F3CA-8367-9D48-B560-40FDA9FB58C7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E25E6-E7A6-1342-9C62-CAEDBF6017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A6CDD-3436-B949-80EF-AE1010EEC14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9A851-58B5-1140-B9C6-E4E7A6359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12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3FD40-3177-1E4A-AD02-99756D881D0F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D1E16-5AEB-4143-8167-B336805B9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4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Photo Credit: https://</a:t>
            </a:r>
            <a:r>
              <a:rPr lang="en-US" dirty="0" err="1"/>
              <a:t>i.insider.com</a:t>
            </a:r>
            <a:r>
              <a:rPr lang="en-US" dirty="0"/>
              <a:t>/60ba3af3e459cb0018a2c325?width=750&amp;format=</a:t>
            </a:r>
            <a:r>
              <a:rPr lang="en-US" dirty="0" err="1"/>
              <a:t>jpeg&amp;auto</a:t>
            </a:r>
            <a:r>
              <a:rPr lang="en-US" dirty="0"/>
              <a:t>=</a:t>
            </a:r>
            <a:r>
              <a:rPr lang="en-US" dirty="0" err="1"/>
              <a:t>webp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2002, psychologist Daniel Kahneman won the Nobel in economic science for the insights that he captured in his best-selling text, Thinking Fast and Slow.</a:t>
            </a:r>
          </a:p>
          <a:p>
            <a:r>
              <a:rPr lang="en-US" dirty="0"/>
              <a:t>Kahneman and his partner, Amos Tversky, did a series of experiments that revealed twenty or so “cognitive biases” — unconscious errors of reasoning that distort our judgment of the world. </a:t>
            </a:r>
          </a:p>
          <a:p>
            <a:r>
              <a:rPr lang="en-US" dirty="0"/>
              <a:t>Kahneman and Tversky then showed that people making decisions under uncertain conditions do not “maximize utility” as economic models have traditionally assumed.</a:t>
            </a:r>
          </a:p>
          <a:p>
            <a:r>
              <a:rPr lang="en-US" dirty="0"/>
              <a:t>They developed an alternative account of decision making, one that challenges whether humans are fundamentally rational actors. He described how easily influenced our thinking is.</a:t>
            </a:r>
          </a:p>
          <a:p>
            <a:r>
              <a:rPr lang="en-US" dirty="0"/>
              <a:t>This points to an inherent susceptibility – that I believe we can harness to become the best versions of ourselves.</a:t>
            </a:r>
          </a:p>
          <a:p>
            <a:endParaRPr lang="en-US" dirty="0"/>
          </a:p>
          <a:p>
            <a:r>
              <a:rPr lang="en-US" dirty="0"/>
              <a:t>See: https://</a:t>
            </a:r>
            <a:r>
              <a:rPr lang="en-US" dirty="0" err="1"/>
              <a:t>www.nytimes.com</a:t>
            </a:r>
            <a:r>
              <a:rPr lang="en-US" dirty="0"/>
              <a:t>/2011/11/27/books/review/thinking-fast-and-slow-by-</a:t>
            </a:r>
            <a:r>
              <a:rPr lang="en-US" dirty="0" err="1"/>
              <a:t>daniel</a:t>
            </a:r>
            <a:r>
              <a:rPr lang="en-US" dirty="0"/>
              <a:t>-</a:t>
            </a:r>
            <a:r>
              <a:rPr lang="en-US" dirty="0" err="1"/>
              <a:t>kahneman</a:t>
            </a:r>
            <a:r>
              <a:rPr lang="en-US" dirty="0"/>
              <a:t>-book-</a:t>
            </a:r>
            <a:r>
              <a:rPr lang="en-US" dirty="0" err="1"/>
              <a:t>review.html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5D1E16-5AEB-4143-8167-B336805B99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99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terms of noticing judgment: one of the biggest giveaways that I’ve fallen into judgment mode is when I feel myself using binary language, or thinking in terms of </a:t>
            </a:r>
            <a:r>
              <a:rPr lang="en-US" i="1" dirty="0"/>
              <a:t>good vs. bad, right vs. wrong, </a:t>
            </a:r>
            <a:r>
              <a:rPr lang="en-US" dirty="0"/>
              <a:t>etc. </a:t>
            </a:r>
          </a:p>
          <a:p>
            <a:r>
              <a:rPr lang="en-US" dirty="0"/>
              <a:t>For many of us, it looks like jumping to quick conclusions. Things like:</a:t>
            </a:r>
          </a:p>
          <a:p>
            <a:r>
              <a:rPr lang="en-US" i="1" dirty="0"/>
              <a:t>I can’t believe so-and-so did/believes/said that. </a:t>
            </a:r>
            <a:endParaRPr lang="en-US" dirty="0"/>
          </a:p>
          <a:p>
            <a:r>
              <a:rPr lang="en-US" i="1" dirty="0"/>
              <a:t>I could (or would) never ___. </a:t>
            </a:r>
            <a:endParaRPr lang="en-US" dirty="0"/>
          </a:p>
          <a:p>
            <a:r>
              <a:rPr lang="en-US" i="1" dirty="0"/>
              <a:t>They’re thinking about this all wrong...</a:t>
            </a:r>
          </a:p>
          <a:p>
            <a:endParaRPr lang="en-US" dirty="0"/>
          </a:p>
          <a:p>
            <a:r>
              <a:rPr lang="en-US" dirty="0"/>
              <a:t>And when that happens, it means I’ve shut a door. It means my mind is already made up, and as a result, my thinking has become rigid and narrow. </a:t>
            </a:r>
          </a:p>
          <a:p>
            <a:endParaRPr lang="en-US" dirty="0"/>
          </a:p>
          <a:p>
            <a:r>
              <a:rPr lang="en-US" dirty="0"/>
              <a:t>This can mean I miss an opportunity to be fully present and uncover new possibilities that would never have even occurred to me! It can also mean I miss an opportunity to acknowledge another person’s humanity, build new bridges of understanding, and expand my own consciousness.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5D1E16-5AEB-4143-8167-B336805B99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77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5D1E16-5AEB-4143-8167-B336805B99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91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5D1E16-5AEB-4143-8167-B336805B99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86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5D1E16-5AEB-4143-8167-B336805B99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52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5D1E16-5AEB-4143-8167-B336805B99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97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5D1E16-5AEB-4143-8167-B336805B995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56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BFCB9-792F-D245-97E6-41CA47DCD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6" y="2028352"/>
            <a:ext cx="8361229" cy="2098226"/>
          </a:xfrm>
        </p:spPr>
        <p:txBody>
          <a:bodyPr anchor="ctr"/>
          <a:lstStyle/>
          <a:p>
            <a:r>
              <a:rPr lang="en-US" sz="5400" b="1" dirty="0">
                <a:latin typeface="Avenir Roman" panose="02000503020000020003" pitchFamily="2" charset="0"/>
              </a:rPr>
              <a:t>Habits of Inclusion for the Pitt Law Community</a:t>
            </a:r>
            <a:br>
              <a:rPr lang="en-US" sz="5400" b="1" dirty="0">
                <a:latin typeface="Avenir Roman" panose="02000503020000020003" pitchFamily="2" charset="0"/>
              </a:rPr>
            </a:br>
            <a:endParaRPr lang="en-US" sz="5400" dirty="0">
              <a:latin typeface="Avenir Roman" panose="02000503020000020003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A4E02F-4BBB-0540-A1DB-239EFB3B8E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3886680"/>
            <a:ext cx="6831673" cy="479797"/>
          </a:xfrm>
        </p:spPr>
        <p:txBody>
          <a:bodyPr/>
          <a:lstStyle/>
          <a:p>
            <a:r>
              <a:rPr lang="en-US" dirty="0">
                <a:latin typeface="Avenir Roman" panose="02000503020000020003" pitchFamily="2" charset="0"/>
              </a:rPr>
              <a:t>Tomar Pierson-Brown, Associate Dean of OEIE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71A655-0D85-3A4F-ADCE-3EE0617F94DD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3953834" y="4496053"/>
            <a:ext cx="4283814" cy="86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703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99783-697C-DA4B-AD83-4AE30724F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492" y="2385096"/>
            <a:ext cx="9612971" cy="2852737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Avenir Roman" panose="02000503020000020003" pitchFamily="2" charset="0"/>
              </a:rPr>
              <a:t>Inclusion</a:t>
            </a:r>
            <a:r>
              <a:rPr lang="en-US" sz="4800" dirty="0">
                <a:latin typeface="Avenir Roman" panose="02000503020000020003" pitchFamily="2" charset="0"/>
              </a:rPr>
              <a:t> exists when learners feel welcome and supported within the culture &amp; the communities integral to Pitt Law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45192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129E43F-17F2-A04A-AACB-8347A6FAD770}"/>
              </a:ext>
            </a:extLst>
          </p:cNvPr>
          <p:cNvSpPr/>
          <p:nvPr/>
        </p:nvSpPr>
        <p:spPr>
          <a:xfrm>
            <a:off x="8043333" y="1490133"/>
            <a:ext cx="3776134" cy="46058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E2A029-AF9B-1149-A42E-E02BAECD6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7929" y="2313386"/>
            <a:ext cx="10039805" cy="2098226"/>
          </a:xfrm>
        </p:spPr>
        <p:txBody>
          <a:bodyPr/>
          <a:lstStyle/>
          <a:p>
            <a:pPr algn="l"/>
            <a:r>
              <a:rPr lang="en-US" sz="4400" dirty="0">
                <a:latin typeface="Avenir Roman" panose="02000503020000020003" pitchFamily="2" charset="0"/>
              </a:rPr>
              <a:t>“We are what we repeatedly do. </a:t>
            </a:r>
            <a:br>
              <a:rPr lang="en-US" sz="4400" dirty="0">
                <a:latin typeface="Avenir Roman" panose="02000503020000020003" pitchFamily="2" charset="0"/>
              </a:rPr>
            </a:br>
            <a:r>
              <a:rPr lang="en-US" sz="4400" b="1" dirty="0">
                <a:latin typeface="Avenir Roman" panose="02000503020000020003" pitchFamily="2" charset="0"/>
              </a:rPr>
              <a:t>Excellence</a:t>
            </a:r>
            <a:r>
              <a:rPr lang="en-US" sz="4400" dirty="0">
                <a:latin typeface="Avenir Roman" panose="02000503020000020003" pitchFamily="2" charset="0"/>
              </a:rPr>
              <a:t>, then, is not an act, but a habit.”</a:t>
            </a:r>
            <a:br>
              <a:rPr lang="en-US" sz="4400" dirty="0">
                <a:latin typeface="Avenir Roman" panose="02000503020000020003" pitchFamily="2" charset="0"/>
              </a:rPr>
            </a:br>
            <a:r>
              <a:rPr lang="en-US" sz="800" dirty="0">
                <a:latin typeface="Avenir Roman" panose="02000503020000020003" pitchFamily="2" charset="0"/>
              </a:rPr>
              <a:t>-										 Will Durant</a:t>
            </a:r>
            <a:endParaRPr lang="en-US" sz="4400" dirty="0">
              <a:latin typeface="Avenir Roman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253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298AA-B8CB-864D-9E89-1AB56BAB5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>
                <a:latin typeface="Avenir Roman" panose="02000503020000020003" pitchFamily="2" charset="0"/>
              </a:rPr>
              <a:t>Reserve Judgment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2953D-F782-9749-B489-F94F5C0E3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14800"/>
          </a:xfrm>
        </p:spPr>
        <p:txBody>
          <a:bodyPr anchor="ctr">
            <a:normAutofit fontScale="85000" lnSpcReduction="10000"/>
          </a:bodyPr>
          <a:lstStyle/>
          <a:p>
            <a:r>
              <a:rPr lang="en-US" sz="3200" dirty="0">
                <a:latin typeface="Avenir Roman" panose="02000503020000020003" pitchFamily="2" charset="0"/>
              </a:rPr>
              <a:t>This habit invites us to avoid characterizing or attaching value to the customs and behaviors of others</a:t>
            </a:r>
          </a:p>
          <a:p>
            <a:r>
              <a:rPr lang="en-US" sz="3200" dirty="0">
                <a:latin typeface="Avenir Roman" panose="02000503020000020003" pitchFamily="2" charset="0"/>
              </a:rPr>
              <a:t>Judgmental responses often reflect the bias of the hearer or observer.</a:t>
            </a:r>
          </a:p>
          <a:p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Avenir Roman" panose="02000503020000020003" pitchFamily="2" charset="0"/>
              </a:rPr>
              <a:t>Consider what is said or done by understanding and exploring the person’s intentions rather than imposing meaning onto their words.</a:t>
            </a:r>
            <a:endParaRPr lang="en-US" sz="3200" dirty="0">
              <a:latin typeface="Avenir Roman" panose="02000503020000020003" pitchFamily="2" charset="0"/>
            </a:endParaRPr>
          </a:p>
          <a:p>
            <a:r>
              <a:rPr lang="en-US" sz="3200" dirty="0">
                <a:latin typeface="Avenir Roman" panose="02000503020000020003" pitchFamily="2" charset="0"/>
              </a:rPr>
              <a:t>By bringing a non-judgmental approach we create a dynamic where all people feel valued, respected, and understood.</a:t>
            </a:r>
          </a:p>
        </p:txBody>
      </p:sp>
    </p:spTree>
    <p:extLst>
      <p:ext uri="{BB962C8B-B14F-4D97-AF65-F5344CB8AC3E}">
        <p14:creationId xmlns:p14="http://schemas.microsoft.com/office/powerpoint/2010/main" val="1559579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DF1DB-0686-DA4A-BCDC-CCF97B2A8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>
                <a:latin typeface="Avenir Roman" panose="02000503020000020003" pitchFamily="2" charset="0"/>
              </a:rPr>
              <a:t>Engage with Curiosity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2A62B-F7EA-DA45-A556-40D13503D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10000"/>
          </a:bodyPr>
          <a:lstStyle/>
          <a:p>
            <a:r>
              <a:rPr lang="en-US" sz="3200" dirty="0">
                <a:latin typeface="Avenir Roman" panose="02000503020000020003" pitchFamily="2" charset="0"/>
              </a:rPr>
              <a:t>Seek to understand ahead of seeking to be understood.</a:t>
            </a:r>
          </a:p>
          <a:p>
            <a:pPr marL="0" indent="0">
              <a:buNone/>
            </a:pPr>
            <a:endParaRPr lang="en-US" sz="3200" dirty="0">
              <a:latin typeface="Avenir Roman" panose="02000503020000020003" pitchFamily="2" charset="0"/>
            </a:endParaRPr>
          </a:p>
          <a:p>
            <a:r>
              <a:rPr lang="en-US" sz="3200" dirty="0">
                <a:latin typeface="Avenir Roman" panose="02000503020000020003" pitchFamily="2" charset="0"/>
              </a:rPr>
              <a:t>Ask open-questions and use statements such as ‘Tell me more about’ or ‘I am curious to understand further’.</a:t>
            </a:r>
          </a:p>
          <a:p>
            <a:pPr marL="0" indent="0">
              <a:buNone/>
            </a:pPr>
            <a:endParaRPr lang="en-US" sz="3200" dirty="0">
              <a:latin typeface="Avenir Roman" panose="02000503020000020003" pitchFamily="2" charset="0"/>
            </a:endParaRPr>
          </a:p>
          <a:p>
            <a:r>
              <a:rPr lang="en-US" sz="3200" dirty="0">
                <a:latin typeface="Avenir Roman" panose="02000503020000020003" pitchFamily="2" charset="0"/>
              </a:rPr>
              <a:t>By engaging with curiosity we create a dynamic where all people feel that what they have to say is heard and relevant.</a:t>
            </a:r>
          </a:p>
        </p:txBody>
      </p:sp>
    </p:spTree>
    <p:extLst>
      <p:ext uri="{BB962C8B-B14F-4D97-AF65-F5344CB8AC3E}">
        <p14:creationId xmlns:p14="http://schemas.microsoft.com/office/powerpoint/2010/main" val="1618380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DF1DB-0686-DA4A-BCDC-CCF97B2A8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>
                <a:latin typeface="Avenir Roman" panose="02000503020000020003" pitchFamily="2" charset="0"/>
              </a:rPr>
              <a:t>Take Responsibility for Impact and Intent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2A62B-F7EA-DA45-A556-40D13503D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85733"/>
          </a:xfrm>
        </p:spPr>
        <p:txBody>
          <a:bodyPr anchor="ctr">
            <a:normAutofit fontScale="85000" lnSpcReduction="20000"/>
          </a:bodyPr>
          <a:lstStyle/>
          <a:p>
            <a:r>
              <a:rPr lang="en-US" sz="3200" dirty="0">
                <a:latin typeface="Avenir Roman" panose="02000503020000020003" pitchFamily="2" charset="0"/>
              </a:rPr>
              <a:t>Intent is what you wanted to do; impact is the reality of your actions. Intent is how you think or feel; impact is how your actions make another person feel.</a:t>
            </a:r>
          </a:p>
          <a:p>
            <a:endParaRPr lang="en-US" sz="3200" dirty="0">
              <a:latin typeface="Avenir Roman" panose="02000503020000020003" pitchFamily="2" charset="0"/>
            </a:endParaRPr>
          </a:p>
          <a:p>
            <a:r>
              <a:rPr lang="en-US" sz="3200" dirty="0">
                <a:latin typeface="Avenir Roman" panose="02000503020000020003" pitchFamily="2" charset="0"/>
              </a:rPr>
              <a:t>Remember this difference when someone tells you how your words or actions impacted them. If they say your words or actions hurt them, they’re not attacking you as a person.</a:t>
            </a:r>
          </a:p>
          <a:p>
            <a:endParaRPr lang="en-US" sz="3200" dirty="0">
              <a:latin typeface="Avenir Roman" panose="02000503020000020003" pitchFamily="2" charset="0"/>
            </a:endParaRPr>
          </a:p>
          <a:p>
            <a:r>
              <a:rPr lang="en-US" sz="3200" dirty="0">
                <a:latin typeface="Avenir Roman" panose="02000503020000020003" pitchFamily="2" charset="0"/>
              </a:rPr>
              <a:t>By taking responsibility for impact and intent we create a dynamic where it is safe to both apologize and to address harm.</a:t>
            </a:r>
          </a:p>
        </p:txBody>
      </p:sp>
    </p:spTree>
    <p:extLst>
      <p:ext uri="{BB962C8B-B14F-4D97-AF65-F5344CB8AC3E}">
        <p14:creationId xmlns:p14="http://schemas.microsoft.com/office/powerpoint/2010/main" val="650635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DF1DB-0686-DA4A-BCDC-CCF97B2A8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>
                <a:latin typeface="Avenir Roman" panose="02000503020000020003" pitchFamily="2" charset="0"/>
              </a:rPr>
              <a:t>Practice Receiving and Believing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2A62B-F7EA-DA45-A556-40D13503D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>
                <a:latin typeface="Avenir Roman" panose="02000503020000020003" pitchFamily="2" charset="0"/>
              </a:rPr>
              <a:t>Challenge the impulse to disbelieve the experiences of others which are not consistent with your own experiences.</a:t>
            </a:r>
          </a:p>
          <a:p>
            <a:pPr marL="0" indent="0">
              <a:buNone/>
            </a:pPr>
            <a:endParaRPr lang="en-US" sz="3200" dirty="0">
              <a:latin typeface="Avenir Roman" panose="02000503020000020003" pitchFamily="2" charset="0"/>
            </a:endParaRPr>
          </a:p>
          <a:p>
            <a:r>
              <a:rPr lang="en-US" sz="2700" dirty="0">
                <a:latin typeface="Avenir Roman" panose="02000503020000020003" pitchFamily="2" charset="0"/>
              </a:rPr>
              <a:t>By practicing receiving and believing, we create a dynamic where everyone can build trust and feel heard.</a:t>
            </a:r>
          </a:p>
        </p:txBody>
      </p:sp>
    </p:spTree>
    <p:extLst>
      <p:ext uri="{BB962C8B-B14F-4D97-AF65-F5344CB8AC3E}">
        <p14:creationId xmlns:p14="http://schemas.microsoft.com/office/powerpoint/2010/main" val="1677883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DF1DB-0686-DA4A-BCDC-CCF97B2A8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>
                <a:latin typeface="Avenir Roman" panose="02000503020000020003" pitchFamily="2" charset="0"/>
              </a:rPr>
              <a:t>Practice Self-Awareness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2A62B-F7EA-DA45-A556-40D13503D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>
                <a:latin typeface="Avenir Roman" panose="02000503020000020003" pitchFamily="2" charset="0"/>
              </a:rPr>
              <a:t>Self-awareness is key to uncovering our own biases, defensiveness, and fixed assumptions. It is the first step toward understanding what perspectives you lack, and appreciating different experiences and viewpoints</a:t>
            </a:r>
          </a:p>
          <a:p>
            <a:pPr marL="0" indent="0">
              <a:buNone/>
            </a:pPr>
            <a:endParaRPr lang="en-US" sz="2700" dirty="0">
              <a:latin typeface="Avenir Roman" panose="02000503020000020003" pitchFamily="2" charset="0"/>
            </a:endParaRPr>
          </a:p>
          <a:p>
            <a:r>
              <a:rPr lang="en-US" sz="2700" dirty="0">
                <a:latin typeface="Avenir Roman" panose="02000503020000020003" pitchFamily="2" charset="0"/>
              </a:rPr>
              <a:t>By practicing self-awareness we create a dynamic in which every member of our community takes personal responsibility for contributing to an inclusive environment </a:t>
            </a:r>
          </a:p>
        </p:txBody>
      </p:sp>
    </p:spTree>
    <p:extLst>
      <p:ext uri="{BB962C8B-B14F-4D97-AF65-F5344CB8AC3E}">
        <p14:creationId xmlns:p14="http://schemas.microsoft.com/office/powerpoint/2010/main" val="2544123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DF1DB-0686-DA4A-BCDC-CCF97B2A8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dirty="0">
                <a:latin typeface="Avenir Roman" panose="02000503020000020003" pitchFamily="2" charset="0"/>
              </a:rPr>
              <a:t>Practice Vulnerability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2A62B-F7EA-DA45-A556-40D13503D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34933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>
                <a:latin typeface="Avenir Roman" panose="02000503020000020003" pitchFamily="2" charset="0"/>
              </a:rPr>
              <a:t>For some, vulnerability implies weakness. Fear of vulnerability can lead us to conceal our identities for fear of judgment. Vulnerability can feel like losing control.</a:t>
            </a:r>
          </a:p>
          <a:p>
            <a:endParaRPr lang="en-US" sz="3200" dirty="0">
              <a:latin typeface="Avenir Roman" panose="02000503020000020003" pitchFamily="2" charset="0"/>
            </a:endParaRPr>
          </a:p>
          <a:p>
            <a:r>
              <a:rPr lang="en-US" sz="3200" dirty="0">
                <a:latin typeface="Avenir Roman" panose="02000503020000020003" pitchFamily="2" charset="0"/>
              </a:rPr>
              <a:t>Showing up completely, with all aspects of our identity; with our strengths and our weaknesses involves courage and a growth mindset</a:t>
            </a:r>
          </a:p>
          <a:p>
            <a:endParaRPr lang="en-US" sz="3200" dirty="0">
              <a:latin typeface="Avenir Roman" panose="02000503020000020003" pitchFamily="2" charset="0"/>
            </a:endParaRPr>
          </a:p>
          <a:p>
            <a:r>
              <a:rPr lang="en-US" sz="3200" dirty="0">
                <a:latin typeface="Avenir Roman" panose="02000503020000020003" pitchFamily="2" charset="0"/>
              </a:rPr>
              <a:t>By practicing vulnerability, we create a dynamic in which it is safe for everyone to learn, make mistakes, and grow</a:t>
            </a:r>
          </a:p>
        </p:txBody>
      </p:sp>
    </p:spTree>
    <p:extLst>
      <p:ext uri="{BB962C8B-B14F-4D97-AF65-F5344CB8AC3E}">
        <p14:creationId xmlns:p14="http://schemas.microsoft.com/office/powerpoint/2010/main" val="252043918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4766</TotalTime>
  <Words>829</Words>
  <Application>Microsoft Office PowerPoint</Application>
  <PresentationFormat>Widescreen</PresentationFormat>
  <Paragraphs>60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Avenir Roman</vt:lpstr>
      <vt:lpstr>Calibri</vt:lpstr>
      <vt:lpstr>Franklin Gothic Book</vt:lpstr>
      <vt:lpstr>Crop</vt:lpstr>
      <vt:lpstr>Habits of Inclusion for the Pitt Law Community </vt:lpstr>
      <vt:lpstr>Inclusion exists when learners feel welcome and supported within the culture &amp; the communities integral to Pitt Law</vt:lpstr>
      <vt:lpstr>“We are what we repeatedly do.  Excellence, then, is not an act, but a habit.” -           Will Durant</vt:lpstr>
      <vt:lpstr>Reserve Judgment</vt:lpstr>
      <vt:lpstr>Engage with Curiosity</vt:lpstr>
      <vt:lpstr>Take Responsibility for Impact and Intent</vt:lpstr>
      <vt:lpstr>Practice Receiving and Believing</vt:lpstr>
      <vt:lpstr>Practice Self-Awareness</vt:lpstr>
      <vt:lpstr>Practice Vulnerability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Habits of Inclusion: Thinking Slow</dc:title>
  <dc:creator>Pierson-Brown, Tomar</dc:creator>
  <cp:lastModifiedBy>Johnson, Vincent O</cp:lastModifiedBy>
  <cp:revision>17</cp:revision>
  <cp:lastPrinted>2022-01-14T17:20:23Z</cp:lastPrinted>
  <dcterms:created xsi:type="dcterms:W3CDTF">2021-09-16T12:57:50Z</dcterms:created>
  <dcterms:modified xsi:type="dcterms:W3CDTF">2022-09-01T17:35:57Z</dcterms:modified>
</cp:coreProperties>
</file>