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26"/>
  </p:notesMasterIdLst>
  <p:sldIdLst>
    <p:sldId id="262" r:id="rId2"/>
    <p:sldId id="270" r:id="rId3"/>
    <p:sldId id="273" r:id="rId4"/>
    <p:sldId id="274" r:id="rId5"/>
    <p:sldId id="275" r:id="rId6"/>
    <p:sldId id="276" r:id="rId7"/>
    <p:sldId id="277" r:id="rId8"/>
    <p:sldId id="271" r:id="rId9"/>
    <p:sldId id="278" r:id="rId10"/>
    <p:sldId id="279" r:id="rId11"/>
    <p:sldId id="280" r:id="rId12"/>
    <p:sldId id="281" r:id="rId13"/>
    <p:sldId id="283" r:id="rId14"/>
    <p:sldId id="284" r:id="rId15"/>
    <p:sldId id="285" r:id="rId16"/>
    <p:sldId id="286" r:id="rId17"/>
    <p:sldId id="288" r:id="rId18"/>
    <p:sldId id="289" r:id="rId19"/>
    <p:sldId id="290" r:id="rId20"/>
    <p:sldId id="291" r:id="rId21"/>
    <p:sldId id="292" r:id="rId22"/>
    <p:sldId id="293" r:id="rId23"/>
    <p:sldId id="294" r:id="rId24"/>
    <p:sldId id="259" r:id="rId25"/>
  </p:sldIdLst>
  <p:sldSz cx="12192000" cy="6858000"/>
  <p:notesSz cx="6858000" cy="9144000"/>
  <p:defaultTextStyle>
    <a:defPPr>
      <a:defRPr lang="en-T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FD9"/>
    <a:srgbClr val="003B8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D14FF0-AA42-4AD6-8A4C-D7EEEFA8CFBB}" v="16" dt="2020-05-10T08:13:49.4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838" autoAdjust="0"/>
    <p:restoredTop sz="94660"/>
  </p:normalViewPr>
  <p:slideViewPr>
    <p:cSldViewPr snapToGrid="0">
      <p:cViewPr varScale="1">
        <p:scale>
          <a:sx n="85" d="100"/>
          <a:sy n="85" d="100"/>
        </p:scale>
        <p:origin x="510" y="8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TV"/>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198BE3-714D-44B0-9216-EEED93BE4AC0}" type="datetimeFigureOut">
              <a:rPr lang="en-TV" smtClean="0"/>
              <a:t>07/17/2020</a:t>
            </a:fld>
            <a:endParaRPr lang="en-TV"/>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TV"/>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V"/>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TV"/>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3E442F-FA84-43D0-97B7-984B560F5835}" type="slidenum">
              <a:rPr lang="en-TV" smtClean="0"/>
              <a:t>‹#›</a:t>
            </a:fld>
            <a:endParaRPr lang="en-TV"/>
          </a:p>
        </p:txBody>
      </p:sp>
    </p:spTree>
    <p:extLst>
      <p:ext uri="{BB962C8B-B14F-4D97-AF65-F5344CB8AC3E}">
        <p14:creationId xmlns:p14="http://schemas.microsoft.com/office/powerpoint/2010/main" val="15100971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2C1C7-9CCA-47A2-8D79-AFEF0A327D0D}"/>
              </a:ext>
            </a:extLst>
          </p:cNvPr>
          <p:cNvSpPr>
            <a:spLocks noGrp="1"/>
          </p:cNvSpPr>
          <p:nvPr>
            <p:ph type="ctrTitle" hasCustomPrompt="1"/>
          </p:nvPr>
        </p:nvSpPr>
        <p:spPr>
          <a:xfrm>
            <a:off x="711728" y="2983709"/>
            <a:ext cx="5384271" cy="610488"/>
          </a:xfrm>
        </p:spPr>
        <p:txBody>
          <a:bodyPr wrap="square" anchor="ctr" anchorCtr="0">
            <a:spAutoFit/>
          </a:bodyPr>
          <a:lstStyle>
            <a:lvl1pPr algn="l">
              <a:lnSpc>
                <a:spcPct val="110000"/>
              </a:lnSpc>
              <a:defRPr sz="3200">
                <a:latin typeface="Khaitan" panose="02000503030000020004" pitchFamily="50" charset="0"/>
              </a:defRPr>
            </a:lvl1pPr>
          </a:lstStyle>
          <a:p>
            <a:r>
              <a:rPr lang="en-US" dirty="0"/>
              <a:t>Click to edit Master Title</a:t>
            </a:r>
            <a:endParaRPr lang="en-TV" dirty="0"/>
          </a:p>
        </p:txBody>
      </p:sp>
      <p:sp>
        <p:nvSpPr>
          <p:cNvPr id="3" name="Subtitle 2">
            <a:extLst>
              <a:ext uri="{FF2B5EF4-FFF2-40B4-BE49-F238E27FC236}">
                <a16:creationId xmlns:a16="http://schemas.microsoft.com/office/drawing/2014/main" id="{4C10F618-A340-4EE6-AF29-C6D4B0E4E28C}"/>
              </a:ext>
            </a:extLst>
          </p:cNvPr>
          <p:cNvSpPr>
            <a:spLocks noGrp="1"/>
          </p:cNvSpPr>
          <p:nvPr>
            <p:ph type="subTitle" idx="1" hasCustomPrompt="1"/>
          </p:nvPr>
        </p:nvSpPr>
        <p:spPr>
          <a:xfrm>
            <a:off x="711729" y="1993475"/>
            <a:ext cx="5384270" cy="431405"/>
          </a:xfrm>
        </p:spPr>
        <p:txBody>
          <a:bodyPr wrap="square" anchor="ctr" anchorCtr="0">
            <a:spAutoFit/>
          </a:bodyPr>
          <a:lstStyle>
            <a:lvl1pPr marL="0" indent="0" algn="l">
              <a:lnSpc>
                <a:spcPct val="110000"/>
              </a:lnSpc>
              <a:buNone/>
              <a:defRPr sz="2000" i="1">
                <a:solidFill>
                  <a:srgbClr val="009FD9"/>
                </a:solidFill>
                <a:latin typeface="Khaitan" panose="02000503030000020004"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a:t>
            </a:r>
            <a:endParaRPr lang="en-TV" dirty="0"/>
          </a:p>
        </p:txBody>
      </p:sp>
      <p:sp>
        <p:nvSpPr>
          <p:cNvPr id="19" name="Text Placeholder 18">
            <a:extLst>
              <a:ext uri="{FF2B5EF4-FFF2-40B4-BE49-F238E27FC236}">
                <a16:creationId xmlns:a16="http://schemas.microsoft.com/office/drawing/2014/main" id="{C53DFE0C-40B8-4296-BEA8-71772A3E41C1}"/>
              </a:ext>
            </a:extLst>
          </p:cNvPr>
          <p:cNvSpPr>
            <a:spLocks noGrp="1"/>
          </p:cNvSpPr>
          <p:nvPr>
            <p:ph type="body" sz="quarter" idx="13" hasCustomPrompt="1"/>
          </p:nvPr>
        </p:nvSpPr>
        <p:spPr>
          <a:xfrm>
            <a:off x="711200" y="4420036"/>
            <a:ext cx="5384270" cy="383823"/>
          </a:xfrm>
        </p:spPr>
        <p:txBody>
          <a:bodyPr wrap="square" anchor="ctr" anchorCtr="0">
            <a:spAutoFit/>
          </a:bodyPr>
          <a:lstStyle>
            <a:lvl1pPr marL="0" indent="0" algn="l" defTabSz="914400" rtl="0" eaLnBrk="1" latinLnBrk="0" hangingPunct="1">
              <a:lnSpc>
                <a:spcPct val="110000"/>
              </a:lnSpc>
              <a:spcBef>
                <a:spcPts val="1000"/>
              </a:spcBef>
              <a:buFont typeface="Arial" panose="020B0604020202020204" pitchFamily="34" charset="0"/>
              <a:buNone/>
              <a:defRPr lang="en-US" sz="1800" i="1" kern="1200" dirty="0" smtClean="0">
                <a:solidFill>
                  <a:schemeClr val="tx1"/>
                </a:solidFill>
                <a:latin typeface="Khaitan" panose="02000503030000020004" pitchFamily="50" charset="0"/>
                <a:ea typeface="+mn-ea"/>
                <a:cs typeface="+mn-cs"/>
              </a:defRPr>
            </a:lvl1pPr>
            <a:lvl2pPr marL="0" indent="0" algn="l" defTabSz="914400" rtl="0" eaLnBrk="1" latinLnBrk="0" hangingPunct="1">
              <a:lnSpc>
                <a:spcPct val="110000"/>
              </a:lnSpc>
              <a:spcBef>
                <a:spcPts val="1000"/>
              </a:spcBef>
              <a:buFont typeface="Arial" panose="020B0604020202020204" pitchFamily="34" charset="0"/>
              <a:buNone/>
              <a:defRPr lang="en-US" sz="2000" i="1" kern="1200" dirty="0" smtClean="0">
                <a:solidFill>
                  <a:srgbClr val="009FD9"/>
                </a:solidFill>
                <a:latin typeface="Khaitan" panose="02000503030000020004" pitchFamily="50" charset="0"/>
                <a:ea typeface="+mn-ea"/>
                <a:cs typeface="+mn-cs"/>
              </a:defRPr>
            </a:lvl2pPr>
            <a:lvl3pPr marL="0" indent="0" algn="l" defTabSz="914400" rtl="0" eaLnBrk="1" latinLnBrk="0" hangingPunct="1">
              <a:lnSpc>
                <a:spcPct val="110000"/>
              </a:lnSpc>
              <a:spcBef>
                <a:spcPts val="1000"/>
              </a:spcBef>
              <a:buFont typeface="Arial" panose="020B0604020202020204" pitchFamily="34" charset="0"/>
              <a:buNone/>
              <a:defRPr lang="en-US" sz="2000" i="1" kern="1200" dirty="0" smtClean="0">
                <a:solidFill>
                  <a:srgbClr val="009FD9"/>
                </a:solidFill>
                <a:latin typeface="Khaitan" panose="02000503030000020004" pitchFamily="50" charset="0"/>
                <a:ea typeface="+mn-ea"/>
                <a:cs typeface="+mn-cs"/>
              </a:defRPr>
            </a:lvl3pPr>
            <a:lvl4pPr marL="0" indent="0" algn="l" defTabSz="914400" rtl="0" eaLnBrk="1" latinLnBrk="0" hangingPunct="1">
              <a:lnSpc>
                <a:spcPct val="110000"/>
              </a:lnSpc>
              <a:spcBef>
                <a:spcPts val="1000"/>
              </a:spcBef>
              <a:buFont typeface="Arial" panose="020B0604020202020204" pitchFamily="34" charset="0"/>
              <a:buNone/>
              <a:defRPr lang="en-US" sz="2000" i="1" kern="1200" dirty="0" smtClean="0">
                <a:solidFill>
                  <a:srgbClr val="009FD9"/>
                </a:solidFill>
                <a:latin typeface="Khaitan" panose="02000503030000020004" pitchFamily="50" charset="0"/>
                <a:ea typeface="+mn-ea"/>
                <a:cs typeface="+mn-cs"/>
              </a:defRPr>
            </a:lvl4pPr>
            <a:lvl5pPr marL="0" indent="0" algn="l" defTabSz="914400" rtl="0" eaLnBrk="1" latinLnBrk="0" hangingPunct="1">
              <a:lnSpc>
                <a:spcPct val="110000"/>
              </a:lnSpc>
              <a:spcBef>
                <a:spcPts val="1000"/>
              </a:spcBef>
              <a:buFont typeface="Arial" panose="020B0604020202020204" pitchFamily="34" charset="0"/>
              <a:buNone/>
              <a:defRPr lang="en-TV" sz="2000" i="1" kern="1200" dirty="0">
                <a:solidFill>
                  <a:srgbClr val="009FD9"/>
                </a:solidFill>
                <a:latin typeface="Khaitan" panose="02000503030000020004" pitchFamily="50" charset="0"/>
                <a:ea typeface="+mn-ea"/>
                <a:cs typeface="+mn-cs"/>
              </a:defRPr>
            </a:lvl5pPr>
          </a:lstStyle>
          <a:p>
            <a:pPr lvl="0"/>
            <a:r>
              <a:rPr lang="en-US" dirty="0"/>
              <a:t>Click to edit Date</a:t>
            </a:r>
            <a:endParaRPr lang="en-TV" dirty="0"/>
          </a:p>
        </p:txBody>
      </p:sp>
    </p:spTree>
    <p:extLst>
      <p:ext uri="{BB962C8B-B14F-4D97-AF65-F5344CB8AC3E}">
        <p14:creationId xmlns:p14="http://schemas.microsoft.com/office/powerpoint/2010/main" val="2062686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10C928-317D-4068-84EC-EEFF9655A7D0}"/>
              </a:ext>
            </a:extLst>
          </p:cNvPr>
          <p:cNvSpPr>
            <a:spLocks noGrp="1"/>
          </p:cNvSpPr>
          <p:nvPr>
            <p:ph idx="1"/>
          </p:nvPr>
        </p:nvSpPr>
        <p:spPr>
          <a:xfrm>
            <a:off x="838200" y="1074058"/>
            <a:ext cx="10515600" cy="5102906"/>
          </a:xfrm>
        </p:spPr>
        <p:txBody>
          <a:bodyPr>
            <a:normAutofit/>
          </a:bodyPr>
          <a:lstStyle>
            <a:lvl1pPr marL="360363" indent="-360363" algn="just">
              <a:lnSpc>
                <a:spcPct val="110000"/>
              </a:lnSpc>
              <a:spcBef>
                <a:spcPts val="0"/>
              </a:spcBef>
              <a:spcAft>
                <a:spcPts val="600"/>
              </a:spcAft>
              <a:buFont typeface="Wingdings" panose="05000000000000000000" pitchFamily="2" charset="2"/>
              <a:buChar char="§"/>
              <a:defRPr sz="1800">
                <a:latin typeface="Khaitan" panose="02000503030000020004" pitchFamily="50" charset="0"/>
              </a:defRPr>
            </a:lvl1pPr>
            <a:lvl2pPr marL="720725" indent="-360363" algn="just">
              <a:lnSpc>
                <a:spcPct val="110000"/>
              </a:lnSpc>
              <a:spcBef>
                <a:spcPts val="0"/>
              </a:spcBef>
              <a:spcAft>
                <a:spcPts val="600"/>
              </a:spcAft>
              <a:defRPr sz="1400">
                <a:latin typeface="Khaitan" panose="02000503030000020004" pitchFamily="50" charset="0"/>
              </a:defRPr>
            </a:lvl2pPr>
            <a:lvl3pPr marL="1081088" indent="-360363" algn="just">
              <a:lnSpc>
                <a:spcPct val="110000"/>
              </a:lnSpc>
              <a:spcBef>
                <a:spcPts val="0"/>
              </a:spcBef>
              <a:spcAft>
                <a:spcPts val="600"/>
              </a:spcAft>
              <a:buFont typeface="Khaitan" panose="02000503030000020004" pitchFamily="50" charset="0"/>
              <a:buChar char="–"/>
              <a:defRPr sz="1400">
                <a:latin typeface="Khaitan" panose="02000503030000020004" pitchFamily="50" charset="0"/>
              </a:defRPr>
            </a:lvl3pPr>
            <a:lvl4pPr marL="1441450" indent="-360363" algn="just">
              <a:lnSpc>
                <a:spcPct val="110000"/>
              </a:lnSpc>
              <a:spcBef>
                <a:spcPts val="0"/>
              </a:spcBef>
              <a:spcAft>
                <a:spcPts val="600"/>
              </a:spcAft>
              <a:buFont typeface="Courier New" panose="02070309020205020404" pitchFamily="49" charset="0"/>
              <a:buChar char="o"/>
              <a:defRPr sz="1400">
                <a:latin typeface="Khaitan" panose="02000503030000020004" pitchFamily="50" charset="0"/>
              </a:defRPr>
            </a:lvl4pPr>
            <a:lvl5pPr marL="1787525" indent="-346075" algn="just">
              <a:lnSpc>
                <a:spcPct val="110000"/>
              </a:lnSpc>
              <a:spcBef>
                <a:spcPts val="0"/>
              </a:spcBef>
              <a:spcAft>
                <a:spcPts val="600"/>
              </a:spcAft>
              <a:buFont typeface="Wingdings" panose="05000000000000000000" pitchFamily="2" charset="2"/>
              <a:buChar char="Ø"/>
              <a:defRPr sz="1400">
                <a:latin typeface="Khaitan" panose="02000503030000020004"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TV" dirty="0"/>
          </a:p>
        </p:txBody>
      </p:sp>
      <p:pic>
        <p:nvPicPr>
          <p:cNvPr id="7" name="Picture 6">
            <a:extLst>
              <a:ext uri="{FF2B5EF4-FFF2-40B4-BE49-F238E27FC236}">
                <a16:creationId xmlns:a16="http://schemas.microsoft.com/office/drawing/2014/main" id="{394E2657-C154-400F-BA10-953FF9DD36B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508476" y="178611"/>
            <a:ext cx="1393238" cy="434526"/>
          </a:xfrm>
          <a:prstGeom prst="rect">
            <a:avLst/>
          </a:prstGeom>
        </p:spPr>
      </p:pic>
      <p:sp>
        <p:nvSpPr>
          <p:cNvPr id="15" name="Title 14">
            <a:extLst>
              <a:ext uri="{FF2B5EF4-FFF2-40B4-BE49-F238E27FC236}">
                <a16:creationId xmlns:a16="http://schemas.microsoft.com/office/drawing/2014/main" id="{7297AB69-A487-400B-84A2-76BD7F869BB2}"/>
              </a:ext>
            </a:extLst>
          </p:cNvPr>
          <p:cNvSpPr>
            <a:spLocks noGrp="1"/>
          </p:cNvSpPr>
          <p:nvPr>
            <p:ph type="title" hasCustomPrompt="1"/>
          </p:nvPr>
        </p:nvSpPr>
        <p:spPr>
          <a:xfrm>
            <a:off x="838200" y="1"/>
            <a:ext cx="9292771" cy="841828"/>
          </a:xfrm>
        </p:spPr>
        <p:txBody>
          <a:bodyPr>
            <a:normAutofit/>
          </a:bodyPr>
          <a:lstStyle>
            <a:lvl1pPr>
              <a:lnSpc>
                <a:spcPct val="110000"/>
              </a:lnSpc>
              <a:defRPr lang="en-TV" sz="2400" b="0" kern="1200" dirty="0">
                <a:solidFill>
                  <a:srgbClr val="009FD9"/>
                </a:solidFill>
                <a:latin typeface="Khaitan" panose="02000503030000020004" pitchFamily="50" charset="0"/>
                <a:ea typeface="+mj-ea"/>
                <a:cs typeface="+mj-cs"/>
              </a:defRPr>
            </a:lvl1pPr>
          </a:lstStyle>
          <a:p>
            <a:pPr marL="0" lvl="0" indent="0" algn="l" defTabSz="914400" rtl="0" eaLnBrk="1" latinLnBrk="0" hangingPunct="1">
              <a:lnSpc>
                <a:spcPct val="110000"/>
              </a:lnSpc>
              <a:spcBef>
                <a:spcPct val="0"/>
              </a:spcBef>
              <a:buFont typeface="Arial" panose="020B0604020202020204" pitchFamily="34" charset="0"/>
              <a:buNone/>
            </a:pPr>
            <a:r>
              <a:rPr lang="en-US" dirty="0"/>
              <a:t>Click to edit Slide Title</a:t>
            </a:r>
            <a:endParaRPr lang="en-TV" dirty="0"/>
          </a:p>
        </p:txBody>
      </p:sp>
      <p:sp>
        <p:nvSpPr>
          <p:cNvPr id="2" name="Date Placeholder 1">
            <a:extLst>
              <a:ext uri="{FF2B5EF4-FFF2-40B4-BE49-F238E27FC236}">
                <a16:creationId xmlns:a16="http://schemas.microsoft.com/office/drawing/2014/main" id="{2390B6E0-70E1-47C4-8B59-640529900344}"/>
              </a:ext>
            </a:extLst>
          </p:cNvPr>
          <p:cNvSpPr>
            <a:spLocks noGrp="1"/>
          </p:cNvSpPr>
          <p:nvPr>
            <p:ph type="dt" sz="half" idx="10"/>
          </p:nvPr>
        </p:nvSpPr>
        <p:spPr/>
        <p:txBody>
          <a:bodyPr/>
          <a:lstStyle/>
          <a:p>
            <a:r>
              <a:rPr lang="en-US"/>
              <a:t>Privileged &amp; Confidential</a:t>
            </a:r>
            <a:endParaRPr lang="en-US" dirty="0"/>
          </a:p>
        </p:txBody>
      </p:sp>
      <p:sp>
        <p:nvSpPr>
          <p:cNvPr id="4" name="Footer Placeholder 3">
            <a:extLst>
              <a:ext uri="{FF2B5EF4-FFF2-40B4-BE49-F238E27FC236}">
                <a16:creationId xmlns:a16="http://schemas.microsoft.com/office/drawing/2014/main" id="{B72E38A4-6E5B-4380-BC0E-E443B9D743B7}"/>
              </a:ext>
            </a:extLst>
          </p:cNvPr>
          <p:cNvSpPr>
            <a:spLocks noGrp="1"/>
          </p:cNvSpPr>
          <p:nvPr>
            <p:ph type="ftr" sz="quarter" idx="11"/>
          </p:nvPr>
        </p:nvSpPr>
        <p:spPr/>
        <p:txBody>
          <a:bodyPr/>
          <a:lstStyle/>
          <a:p>
            <a:pPr>
              <a:lnSpc>
                <a:spcPct val="110000"/>
              </a:lnSpc>
              <a:spcBef>
                <a:spcPct val="0"/>
              </a:spcBef>
              <a:buFont typeface="Arial" panose="020B0604020202020204" pitchFamily="34" charset="0"/>
              <a:buNone/>
            </a:pPr>
            <a:r>
              <a:rPr lang="en-US"/>
              <a:t>© Khaitan &amp; Co 2020</a:t>
            </a:r>
            <a:endParaRPr lang="en-US" dirty="0"/>
          </a:p>
        </p:txBody>
      </p:sp>
      <p:sp>
        <p:nvSpPr>
          <p:cNvPr id="5" name="Slide Number Placeholder 4">
            <a:extLst>
              <a:ext uri="{FF2B5EF4-FFF2-40B4-BE49-F238E27FC236}">
                <a16:creationId xmlns:a16="http://schemas.microsoft.com/office/drawing/2014/main" id="{F2F9855A-F67C-441C-A207-FEE7ACB54125}"/>
              </a:ext>
            </a:extLst>
          </p:cNvPr>
          <p:cNvSpPr>
            <a:spLocks noGrp="1"/>
          </p:cNvSpPr>
          <p:nvPr>
            <p:ph type="sldNum" sz="quarter" idx="12"/>
          </p:nvPr>
        </p:nvSpPr>
        <p:spPr/>
        <p:txBody>
          <a:bodyPr/>
          <a:lstStyle/>
          <a:p>
            <a:fld id="{F1A170BE-7099-4CEB-92DF-645E70784EB8}" type="slidenum">
              <a:rPr lang="en-TV" smtClean="0"/>
              <a:t>‹#›</a:t>
            </a:fld>
            <a:endParaRPr lang="en-TV"/>
          </a:p>
        </p:txBody>
      </p:sp>
    </p:spTree>
    <p:extLst>
      <p:ext uri="{BB962C8B-B14F-4D97-AF65-F5344CB8AC3E}">
        <p14:creationId xmlns:p14="http://schemas.microsoft.com/office/powerpoint/2010/main" val="2023590734"/>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DD197-DE76-4A77-BCC3-CB75F489DE7A}"/>
              </a:ext>
            </a:extLst>
          </p:cNvPr>
          <p:cNvSpPr>
            <a:spLocks noGrp="1"/>
          </p:cNvSpPr>
          <p:nvPr>
            <p:ph type="title"/>
          </p:nvPr>
        </p:nvSpPr>
        <p:spPr>
          <a:xfrm>
            <a:off x="831850" y="1709739"/>
            <a:ext cx="10515600" cy="1719262"/>
          </a:xfrm>
        </p:spPr>
        <p:txBody>
          <a:bodyPr anchor="ctr" anchorCtr="0">
            <a:normAutofit/>
          </a:bodyPr>
          <a:lstStyle>
            <a:lvl1pPr>
              <a:defRPr lang="en-TV" sz="2900" kern="1200" dirty="0">
                <a:solidFill>
                  <a:schemeClr val="tx1"/>
                </a:solidFill>
                <a:latin typeface="Khaitan"/>
                <a:ea typeface="+mj-ea"/>
                <a:cs typeface="+mj-cs"/>
              </a:defRPr>
            </a:lvl1pPr>
          </a:lstStyle>
          <a:p>
            <a:r>
              <a:rPr lang="en-US" dirty="0"/>
              <a:t>Click to edit Master title style</a:t>
            </a:r>
            <a:endParaRPr lang="en-TV" dirty="0"/>
          </a:p>
        </p:txBody>
      </p:sp>
      <p:sp>
        <p:nvSpPr>
          <p:cNvPr id="3" name="Text Placeholder 2">
            <a:extLst>
              <a:ext uri="{FF2B5EF4-FFF2-40B4-BE49-F238E27FC236}">
                <a16:creationId xmlns:a16="http://schemas.microsoft.com/office/drawing/2014/main" id="{554EBE89-291B-4FBE-911F-5C08C08FD145}"/>
              </a:ext>
            </a:extLst>
          </p:cNvPr>
          <p:cNvSpPr>
            <a:spLocks noGrp="1"/>
          </p:cNvSpPr>
          <p:nvPr>
            <p:ph type="body" idx="1"/>
          </p:nvPr>
        </p:nvSpPr>
        <p:spPr>
          <a:xfrm>
            <a:off x="831850" y="3615997"/>
            <a:ext cx="10515600" cy="954707"/>
          </a:xfrm>
        </p:spPr>
        <p:txBody>
          <a:bodyPr anchor="ctr" anchorCtr="0">
            <a:normAutofit/>
          </a:bodyPr>
          <a:lstStyle>
            <a:lvl1pPr marL="0" indent="0">
              <a:buNone/>
              <a:defRPr lang="en-US" sz="2400" i="1" kern="1200" dirty="0" smtClean="0">
                <a:solidFill>
                  <a:srgbClr val="009FD9"/>
                </a:solidFill>
                <a:latin typeface="Khaitan" panose="02000503030000020004" pitchFamily="50" charset="0"/>
                <a:ea typeface="+mj-ea"/>
                <a:cs typeface="+mj-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12" name="Picture 11">
            <a:extLst>
              <a:ext uri="{FF2B5EF4-FFF2-40B4-BE49-F238E27FC236}">
                <a16:creationId xmlns:a16="http://schemas.microsoft.com/office/drawing/2014/main" id="{28B1770B-6776-497E-95A2-9B655BA0E48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508476" y="178611"/>
            <a:ext cx="1393238" cy="434526"/>
          </a:xfrm>
          <a:prstGeom prst="rect">
            <a:avLst/>
          </a:prstGeom>
        </p:spPr>
      </p:pic>
      <p:sp>
        <p:nvSpPr>
          <p:cNvPr id="4" name="Date Placeholder 3">
            <a:extLst>
              <a:ext uri="{FF2B5EF4-FFF2-40B4-BE49-F238E27FC236}">
                <a16:creationId xmlns:a16="http://schemas.microsoft.com/office/drawing/2014/main" id="{13F86595-3F3E-44CA-94EB-4D15C31653B6}"/>
              </a:ext>
            </a:extLst>
          </p:cNvPr>
          <p:cNvSpPr>
            <a:spLocks noGrp="1"/>
          </p:cNvSpPr>
          <p:nvPr>
            <p:ph type="dt" sz="half" idx="10"/>
          </p:nvPr>
        </p:nvSpPr>
        <p:spPr/>
        <p:txBody>
          <a:bodyPr/>
          <a:lstStyle/>
          <a:p>
            <a:r>
              <a:rPr lang="en-US"/>
              <a:t>Privileged &amp; Confidential</a:t>
            </a:r>
            <a:endParaRPr lang="en-US" dirty="0"/>
          </a:p>
        </p:txBody>
      </p:sp>
      <p:sp>
        <p:nvSpPr>
          <p:cNvPr id="5" name="Footer Placeholder 4">
            <a:extLst>
              <a:ext uri="{FF2B5EF4-FFF2-40B4-BE49-F238E27FC236}">
                <a16:creationId xmlns:a16="http://schemas.microsoft.com/office/drawing/2014/main" id="{4F6C09C8-4A9C-4111-AD78-321713A9E084}"/>
              </a:ext>
            </a:extLst>
          </p:cNvPr>
          <p:cNvSpPr>
            <a:spLocks noGrp="1"/>
          </p:cNvSpPr>
          <p:nvPr>
            <p:ph type="ftr" sz="quarter" idx="11"/>
          </p:nvPr>
        </p:nvSpPr>
        <p:spPr/>
        <p:txBody>
          <a:bodyPr/>
          <a:lstStyle/>
          <a:p>
            <a:pPr>
              <a:lnSpc>
                <a:spcPct val="110000"/>
              </a:lnSpc>
              <a:spcBef>
                <a:spcPct val="0"/>
              </a:spcBef>
              <a:buFont typeface="Arial" panose="020B0604020202020204" pitchFamily="34" charset="0"/>
              <a:buNone/>
            </a:pPr>
            <a:r>
              <a:rPr lang="en-US"/>
              <a:t>© Khaitan &amp; Co 2020</a:t>
            </a:r>
            <a:endParaRPr lang="en-US" dirty="0"/>
          </a:p>
        </p:txBody>
      </p:sp>
      <p:sp>
        <p:nvSpPr>
          <p:cNvPr id="6" name="Slide Number Placeholder 5">
            <a:extLst>
              <a:ext uri="{FF2B5EF4-FFF2-40B4-BE49-F238E27FC236}">
                <a16:creationId xmlns:a16="http://schemas.microsoft.com/office/drawing/2014/main" id="{6B76D107-266F-4E11-81F9-915C6E195B7D}"/>
              </a:ext>
            </a:extLst>
          </p:cNvPr>
          <p:cNvSpPr>
            <a:spLocks noGrp="1"/>
          </p:cNvSpPr>
          <p:nvPr>
            <p:ph type="sldNum" sz="quarter" idx="12"/>
          </p:nvPr>
        </p:nvSpPr>
        <p:spPr/>
        <p:txBody>
          <a:bodyPr/>
          <a:lstStyle/>
          <a:p>
            <a:fld id="{F1A170BE-7099-4CEB-92DF-645E70784EB8}" type="slidenum">
              <a:rPr lang="en-TV" smtClean="0"/>
              <a:t>‹#›</a:t>
            </a:fld>
            <a:endParaRPr lang="en-TV"/>
          </a:p>
        </p:txBody>
      </p:sp>
    </p:spTree>
    <p:extLst>
      <p:ext uri="{BB962C8B-B14F-4D97-AF65-F5344CB8AC3E}">
        <p14:creationId xmlns:p14="http://schemas.microsoft.com/office/powerpoint/2010/main" val="3353979854"/>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61055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54476B-A88F-4EE4-93E0-6240CB3B2A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TV"/>
          </a:p>
        </p:txBody>
      </p:sp>
      <p:sp>
        <p:nvSpPr>
          <p:cNvPr id="3" name="Text Placeholder 2">
            <a:extLst>
              <a:ext uri="{FF2B5EF4-FFF2-40B4-BE49-F238E27FC236}">
                <a16:creationId xmlns:a16="http://schemas.microsoft.com/office/drawing/2014/main" id="{BDA81ADA-5A70-49AB-9DD5-6CC2DDFB8B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V"/>
          </a:p>
        </p:txBody>
      </p:sp>
      <p:sp>
        <p:nvSpPr>
          <p:cNvPr id="4" name="Date Placeholder 3">
            <a:extLst>
              <a:ext uri="{FF2B5EF4-FFF2-40B4-BE49-F238E27FC236}">
                <a16:creationId xmlns:a16="http://schemas.microsoft.com/office/drawing/2014/main" id="{9CCD854B-CEBE-4982-8CC5-0F2E6CBA75E3}"/>
              </a:ext>
            </a:extLst>
          </p:cNvPr>
          <p:cNvSpPr>
            <a:spLocks noGrp="1"/>
          </p:cNvSpPr>
          <p:nvPr>
            <p:ph type="dt" sz="half" idx="2"/>
          </p:nvPr>
        </p:nvSpPr>
        <p:spPr>
          <a:xfrm>
            <a:off x="838200" y="6453334"/>
            <a:ext cx="2743200" cy="365125"/>
          </a:xfrm>
          <a:prstGeom prst="rect">
            <a:avLst/>
          </a:prstGeom>
        </p:spPr>
        <p:txBody>
          <a:bodyPr vert="horz" lIns="91440" tIns="45720" rIns="91440" bIns="45720" rtlCol="0" anchor="ctr"/>
          <a:lstStyle>
            <a:lvl1pPr algn="l">
              <a:defRPr lang="en-US" sz="1100" i="1" smtClean="0">
                <a:solidFill>
                  <a:schemeClr val="tx1"/>
                </a:solidFill>
                <a:latin typeface="Khaitan" panose="02000503030000020004" pitchFamily="50" charset="0"/>
              </a:defRPr>
            </a:lvl1pPr>
          </a:lstStyle>
          <a:p>
            <a:r>
              <a:rPr lang="en-US" dirty="0"/>
              <a:t>Privileged &amp; Confidential</a:t>
            </a:r>
          </a:p>
        </p:txBody>
      </p:sp>
      <p:sp>
        <p:nvSpPr>
          <p:cNvPr id="5" name="Footer Placeholder 4">
            <a:extLst>
              <a:ext uri="{FF2B5EF4-FFF2-40B4-BE49-F238E27FC236}">
                <a16:creationId xmlns:a16="http://schemas.microsoft.com/office/drawing/2014/main" id="{CDBEAEE9-352E-4BAD-9614-113060855973}"/>
              </a:ext>
            </a:extLst>
          </p:cNvPr>
          <p:cNvSpPr>
            <a:spLocks noGrp="1"/>
          </p:cNvSpPr>
          <p:nvPr>
            <p:ph type="ftr" sz="quarter" idx="3"/>
          </p:nvPr>
        </p:nvSpPr>
        <p:spPr>
          <a:xfrm>
            <a:off x="9870932" y="6453334"/>
            <a:ext cx="1849582" cy="365125"/>
          </a:xfrm>
          <a:prstGeom prst="rect">
            <a:avLst/>
          </a:prstGeom>
        </p:spPr>
        <p:txBody>
          <a:bodyPr vert="horz" lIns="91440" tIns="45720" rIns="91440" bIns="45720" rtlCol="0" anchor="ctr"/>
          <a:lstStyle>
            <a:lvl1pPr algn="l">
              <a:defRPr lang="en-US" sz="1100" b="0" i="0" kern="1200" smtClean="0">
                <a:solidFill>
                  <a:schemeClr val="tx1"/>
                </a:solidFill>
                <a:latin typeface="Khaitan" panose="02000503030000020004" pitchFamily="50" charset="0"/>
              </a:defRPr>
            </a:lvl1pPr>
          </a:lstStyle>
          <a:p>
            <a:pPr>
              <a:lnSpc>
                <a:spcPct val="110000"/>
              </a:lnSpc>
              <a:spcBef>
                <a:spcPct val="0"/>
              </a:spcBef>
              <a:buFont typeface="Arial" panose="020B0604020202020204" pitchFamily="34" charset="0"/>
              <a:buNone/>
            </a:pPr>
            <a:r>
              <a:rPr lang="en-US" dirty="0"/>
              <a:t>© Khaitan &amp; Co 2020</a:t>
            </a:r>
          </a:p>
        </p:txBody>
      </p:sp>
      <p:sp>
        <p:nvSpPr>
          <p:cNvPr id="6" name="Slide Number Placeholder 5">
            <a:extLst>
              <a:ext uri="{FF2B5EF4-FFF2-40B4-BE49-F238E27FC236}">
                <a16:creationId xmlns:a16="http://schemas.microsoft.com/office/drawing/2014/main" id="{8E0DD8A7-DA35-4C40-A315-409E18A19BC0}"/>
              </a:ext>
            </a:extLst>
          </p:cNvPr>
          <p:cNvSpPr>
            <a:spLocks noGrp="1"/>
          </p:cNvSpPr>
          <p:nvPr>
            <p:ph type="sldNum" sz="quarter" idx="4"/>
          </p:nvPr>
        </p:nvSpPr>
        <p:spPr>
          <a:xfrm>
            <a:off x="8610600" y="6453334"/>
            <a:ext cx="1168399" cy="365125"/>
          </a:xfrm>
          <a:prstGeom prst="rect">
            <a:avLst/>
          </a:prstGeom>
        </p:spPr>
        <p:txBody>
          <a:bodyPr vert="horz" lIns="91440" tIns="45720" rIns="91440" bIns="45720" rtlCol="0" anchor="ctr"/>
          <a:lstStyle>
            <a:lvl1pPr marL="0" algn="r" defTabSz="914400" rtl="0" eaLnBrk="1" latinLnBrk="0" hangingPunct="1">
              <a:lnSpc>
                <a:spcPct val="110000"/>
              </a:lnSpc>
              <a:spcBef>
                <a:spcPct val="0"/>
              </a:spcBef>
              <a:buFont typeface="Arial" panose="020B0604020202020204" pitchFamily="34" charset="0"/>
              <a:buNone/>
              <a:defRPr lang="en-TV" sz="1100" b="0" i="0" kern="1200" smtClean="0">
                <a:solidFill>
                  <a:schemeClr val="tx1"/>
                </a:solidFill>
                <a:latin typeface="Khaitan" panose="02000503030000020004" pitchFamily="50" charset="0"/>
                <a:ea typeface="+mn-ea"/>
                <a:cs typeface="+mn-cs"/>
              </a:defRPr>
            </a:lvl1pPr>
          </a:lstStyle>
          <a:p>
            <a:fld id="{F1A170BE-7099-4CEB-92DF-645E70784EB8}" type="slidenum">
              <a:rPr lang="en-TV" smtClean="0"/>
              <a:pPr/>
              <a:t>‹#›</a:t>
            </a:fld>
            <a:endParaRPr lang="en-TV" dirty="0"/>
          </a:p>
        </p:txBody>
      </p:sp>
    </p:spTree>
    <p:extLst>
      <p:ext uri="{BB962C8B-B14F-4D97-AF65-F5344CB8AC3E}">
        <p14:creationId xmlns:p14="http://schemas.microsoft.com/office/powerpoint/2010/main" val="18795468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T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gif"/><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bstract blurred public library with bookshelves">
            <a:extLst>
              <a:ext uri="{FF2B5EF4-FFF2-40B4-BE49-F238E27FC236}">
                <a16:creationId xmlns:a16="http://schemas.microsoft.com/office/drawing/2014/main" id="{3196F8A5-0699-44CC-B924-C7268268FA05}"/>
              </a:ext>
            </a:extLst>
          </p:cNvPr>
          <p:cNvPicPr>
            <a:picLocks noChangeAspect="1"/>
          </p:cNvPicPr>
          <p:nvPr/>
        </p:nvPicPr>
        <p:blipFill>
          <a:blip r:embed="rId2">
            <a:alphaModFix amt="70000"/>
            <a:extLst>
              <a:ext uri="{28A0092B-C50C-407E-A947-70E740481C1C}">
                <a14:useLocalDpi xmlns:a14="http://schemas.microsoft.com/office/drawing/2010/main" val="0"/>
              </a:ext>
            </a:extLst>
          </a:blip>
          <a:stretch>
            <a:fillRect/>
          </a:stretch>
        </p:blipFill>
        <p:spPr>
          <a:xfrm>
            <a:off x="-2" y="0"/>
            <a:ext cx="12192002" cy="6858000"/>
          </a:xfrm>
          <a:prstGeom prst="rect">
            <a:avLst/>
          </a:prstGeom>
        </p:spPr>
      </p:pic>
      <p:pic>
        <p:nvPicPr>
          <p:cNvPr id="15" name="Picture 14">
            <a:extLst>
              <a:ext uri="{FF2B5EF4-FFF2-40B4-BE49-F238E27FC236}">
                <a16:creationId xmlns:a16="http://schemas.microsoft.com/office/drawing/2014/main" id="{B08A0BEA-0DB4-44B5-BAA7-1B1728B5AC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19062"/>
            <a:ext cx="11480273" cy="6877061"/>
          </a:xfrm>
          <a:prstGeom prst="rect">
            <a:avLst/>
          </a:prstGeom>
        </p:spPr>
      </p:pic>
      <p:sp>
        <p:nvSpPr>
          <p:cNvPr id="7" name="Title 6">
            <a:extLst>
              <a:ext uri="{FF2B5EF4-FFF2-40B4-BE49-F238E27FC236}">
                <a16:creationId xmlns:a16="http://schemas.microsoft.com/office/drawing/2014/main" id="{D8DA5A0E-5657-4BCB-96C8-5E71E8AEB05A}"/>
              </a:ext>
            </a:extLst>
          </p:cNvPr>
          <p:cNvSpPr>
            <a:spLocks noGrp="1"/>
          </p:cNvSpPr>
          <p:nvPr>
            <p:ph type="ctrTitle"/>
          </p:nvPr>
        </p:nvSpPr>
        <p:spPr>
          <a:xfrm>
            <a:off x="711728" y="3048469"/>
            <a:ext cx="5384271" cy="480966"/>
          </a:xfrm>
        </p:spPr>
        <p:txBody>
          <a:bodyPr/>
          <a:lstStyle/>
          <a:p>
            <a:r>
              <a:rPr lang="en-IN" sz="2400" dirty="0"/>
              <a:t>Finding the Perfect Fit</a:t>
            </a:r>
            <a:endParaRPr lang="en-TV" sz="2400" dirty="0"/>
          </a:p>
        </p:txBody>
      </p:sp>
      <p:sp>
        <p:nvSpPr>
          <p:cNvPr id="8" name="Subtitle 7">
            <a:extLst>
              <a:ext uri="{FF2B5EF4-FFF2-40B4-BE49-F238E27FC236}">
                <a16:creationId xmlns:a16="http://schemas.microsoft.com/office/drawing/2014/main" id="{3B448CFD-B9B0-42B3-AB65-BD279E0BABD5}"/>
              </a:ext>
            </a:extLst>
          </p:cNvPr>
          <p:cNvSpPr>
            <a:spLocks noGrp="1"/>
          </p:cNvSpPr>
          <p:nvPr>
            <p:ph type="subTitle" idx="1"/>
          </p:nvPr>
        </p:nvSpPr>
        <p:spPr>
          <a:xfrm>
            <a:off x="711729" y="1765562"/>
            <a:ext cx="5384270" cy="887231"/>
          </a:xfrm>
        </p:spPr>
        <p:txBody>
          <a:bodyPr/>
          <a:lstStyle/>
          <a:p>
            <a:r>
              <a:rPr lang="en-US" sz="2400" dirty="0"/>
              <a:t>Drafting a Dispute Resolution Clause </a:t>
            </a:r>
            <a:endParaRPr lang="en-TV" sz="2400" dirty="0"/>
          </a:p>
        </p:txBody>
      </p:sp>
      <p:sp>
        <p:nvSpPr>
          <p:cNvPr id="9" name="Text Placeholder 8">
            <a:extLst>
              <a:ext uri="{FF2B5EF4-FFF2-40B4-BE49-F238E27FC236}">
                <a16:creationId xmlns:a16="http://schemas.microsoft.com/office/drawing/2014/main" id="{9BEA0AE6-B794-413C-9444-94C879636B5B}"/>
              </a:ext>
            </a:extLst>
          </p:cNvPr>
          <p:cNvSpPr>
            <a:spLocks noGrp="1"/>
          </p:cNvSpPr>
          <p:nvPr>
            <p:ph type="body" sz="quarter" idx="13"/>
          </p:nvPr>
        </p:nvSpPr>
        <p:spPr/>
        <p:txBody>
          <a:bodyPr/>
          <a:lstStyle/>
          <a:p>
            <a:r>
              <a:rPr lang="en-US" dirty="0"/>
              <a:t>17 July 2020</a:t>
            </a:r>
            <a:endParaRPr lang="en-TV" dirty="0"/>
          </a:p>
        </p:txBody>
      </p:sp>
      <p:pic>
        <p:nvPicPr>
          <p:cNvPr id="10" name="Picture 9">
            <a:extLst>
              <a:ext uri="{FF2B5EF4-FFF2-40B4-BE49-F238E27FC236}">
                <a16:creationId xmlns:a16="http://schemas.microsoft.com/office/drawing/2014/main" id="{EB89B9DD-0F50-4BC4-A4E2-E7FD36481F5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14033" y="522751"/>
            <a:ext cx="2587890" cy="807118"/>
          </a:xfrm>
          <a:prstGeom prst="rect">
            <a:avLst/>
          </a:prstGeom>
        </p:spPr>
      </p:pic>
      <p:sp>
        <p:nvSpPr>
          <p:cNvPr id="11" name="Rectangle 10">
            <a:extLst>
              <a:ext uri="{FF2B5EF4-FFF2-40B4-BE49-F238E27FC236}">
                <a16:creationId xmlns:a16="http://schemas.microsoft.com/office/drawing/2014/main" id="{FF9D0AE7-5BD3-492A-812D-82840E8005DB}"/>
              </a:ext>
            </a:extLst>
          </p:cNvPr>
          <p:cNvSpPr/>
          <p:nvPr/>
        </p:nvSpPr>
        <p:spPr>
          <a:xfrm>
            <a:off x="0" y="5373216"/>
            <a:ext cx="12192000" cy="936104"/>
          </a:xfrm>
          <a:prstGeom prst="rect">
            <a:avLst/>
          </a:prstGeom>
          <a:solidFill>
            <a:srgbClr val="000000">
              <a:alpha val="69804"/>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IN"/>
          </a:p>
        </p:txBody>
      </p:sp>
      <p:graphicFrame>
        <p:nvGraphicFramePr>
          <p:cNvPr id="12" name="Table 11">
            <a:extLst>
              <a:ext uri="{FF2B5EF4-FFF2-40B4-BE49-F238E27FC236}">
                <a16:creationId xmlns:a16="http://schemas.microsoft.com/office/drawing/2014/main" id="{14CF3E27-AEEC-461A-949B-3B10A76E54B2}"/>
              </a:ext>
            </a:extLst>
          </p:cNvPr>
          <p:cNvGraphicFramePr>
            <a:graphicFrameLocks noGrp="1"/>
          </p:cNvGraphicFramePr>
          <p:nvPr>
            <p:extLst>
              <p:ext uri="{D42A27DB-BD31-4B8C-83A1-F6EECF244321}">
                <p14:modId xmlns:p14="http://schemas.microsoft.com/office/powerpoint/2010/main" val="4021664415"/>
              </p:ext>
            </p:extLst>
          </p:nvPr>
        </p:nvGraphicFramePr>
        <p:xfrm>
          <a:off x="3853543" y="5841268"/>
          <a:ext cx="4484913" cy="370840"/>
        </p:xfrm>
        <a:graphic>
          <a:graphicData uri="http://schemas.openxmlformats.org/drawingml/2006/table">
            <a:tbl>
              <a:tblPr firstRow="1" bandRow="1">
                <a:tableStyleId>{2D5ABB26-0587-4C30-8999-92F81FD0307C}</a:tableStyleId>
              </a:tblPr>
              <a:tblGrid>
                <a:gridCol w="4484913">
                  <a:extLst>
                    <a:ext uri="{9D8B030D-6E8A-4147-A177-3AD203B41FA5}">
                      <a16:colId xmlns:a16="http://schemas.microsoft.com/office/drawing/2014/main" val="2749884947"/>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dirty="0">
                        <a:solidFill>
                          <a:schemeClr val="bg1"/>
                        </a:solidFill>
                        <a:latin typeface="Khaitan" pitchFamily="50" charset="0"/>
                      </a:endParaRPr>
                    </a:p>
                  </a:txBody>
                  <a:tcPr marL="0" marR="0" marT="0" marB="0" anchor="ctr"/>
                </a:tc>
                <a:extLst>
                  <a:ext uri="{0D108BD9-81ED-4DB2-BD59-A6C34878D82A}">
                    <a16:rowId xmlns:a16="http://schemas.microsoft.com/office/drawing/2014/main" val="1415050652"/>
                  </a:ext>
                </a:extLst>
              </a:tr>
            </a:tbl>
          </a:graphicData>
        </a:graphic>
      </p:graphicFrame>
      <p:sp>
        <p:nvSpPr>
          <p:cNvPr id="13" name="Text Placeholder 22">
            <a:extLst>
              <a:ext uri="{FF2B5EF4-FFF2-40B4-BE49-F238E27FC236}">
                <a16:creationId xmlns:a16="http://schemas.microsoft.com/office/drawing/2014/main" id="{DCC119C1-2739-4E0B-B8A9-59CC8AF2C196}"/>
              </a:ext>
            </a:extLst>
          </p:cNvPr>
          <p:cNvSpPr txBox="1">
            <a:spLocks/>
          </p:cNvSpPr>
          <p:nvPr/>
        </p:nvSpPr>
        <p:spPr>
          <a:xfrm>
            <a:off x="-1" y="5488080"/>
            <a:ext cx="12192001" cy="383823"/>
          </a:xfrm>
          <a:prstGeom prst="rect">
            <a:avLst/>
          </a:prstGeom>
        </p:spPr>
        <p:txBody>
          <a:bodyPr wrap="square" anchor="ctr" anchorCtr="0">
            <a:spAutoFit/>
          </a:bodyPr>
          <a:lstStyle>
            <a:lvl1pPr marL="0" indent="0" algn="l" defTabSz="914400" rtl="0" eaLnBrk="1" latinLnBrk="0" hangingPunct="1">
              <a:lnSpc>
                <a:spcPct val="110000"/>
              </a:lnSpc>
              <a:spcBef>
                <a:spcPts val="1000"/>
              </a:spcBef>
              <a:buFont typeface="Arial" panose="020B0604020202020204" pitchFamily="34" charset="0"/>
              <a:buNone/>
              <a:defRPr lang="en-TV" sz="1800" i="0" kern="1200" dirty="0" smtClean="0">
                <a:solidFill>
                  <a:schemeClr val="bg1"/>
                </a:solidFill>
                <a:latin typeface="Khaitan" panose="0200050303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eaLnBrk="1" hangingPunct="1"/>
            <a:r>
              <a:rPr lang="en-US" altLang="en-US" sz="1800" dirty="0">
                <a:latin typeface="Khaitan" pitchFamily="50" charset="0"/>
                <a:ea typeface="ＭＳ Ｐゴシック" pitchFamily="34" charset="-128"/>
                <a:cs typeface="Times New Roman" pitchFamily="18" charset="0"/>
              </a:rPr>
              <a:t>Raj Panchmatia, Partner, Khaitan &amp; Co – Dispute Resolution Practice</a:t>
            </a:r>
            <a:endParaRPr lang="en-US" altLang="en-US" sz="1400" dirty="0">
              <a:latin typeface="Khaitan" pitchFamily="50" charset="0"/>
              <a:ea typeface="ＭＳ Ｐゴシック" pitchFamily="34" charset="-128"/>
              <a:cs typeface="Times New Roman" pitchFamily="18" charset="0"/>
            </a:endParaRPr>
          </a:p>
        </p:txBody>
      </p:sp>
      <p:pic>
        <p:nvPicPr>
          <p:cNvPr id="16" name="Picture 2" descr="C:\Users\haabil.vahanvaty\Desktop\Arbitration CLE\civ0029.gif">
            <a:extLst>
              <a:ext uri="{FF2B5EF4-FFF2-40B4-BE49-F238E27FC236}">
                <a16:creationId xmlns:a16="http://schemas.microsoft.com/office/drawing/2014/main" id="{DF5C5F57-A589-40E4-AB65-CFBD282CEE3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99463" y="128885"/>
            <a:ext cx="5589782" cy="2774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75385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2EC34B-5260-4299-B964-3EE33088C0F6}"/>
              </a:ext>
            </a:extLst>
          </p:cNvPr>
          <p:cNvSpPr>
            <a:spLocks noGrp="1"/>
          </p:cNvSpPr>
          <p:nvPr>
            <p:ph type="title"/>
          </p:nvPr>
        </p:nvSpPr>
        <p:spPr/>
        <p:txBody>
          <a:bodyPr>
            <a:normAutofit/>
          </a:bodyPr>
          <a:lstStyle/>
          <a:p>
            <a:r>
              <a:rPr lang="fr-FR" dirty="0"/>
              <a:t>Scope of Arbitration Clauses</a:t>
            </a:r>
          </a:p>
        </p:txBody>
      </p:sp>
      <p:sp>
        <p:nvSpPr>
          <p:cNvPr id="4" name="Date Placeholder 3">
            <a:extLst>
              <a:ext uri="{FF2B5EF4-FFF2-40B4-BE49-F238E27FC236}">
                <a16:creationId xmlns:a16="http://schemas.microsoft.com/office/drawing/2014/main" id="{6917B90B-948B-41A2-A73A-5FEE1B967FD2}"/>
              </a:ext>
            </a:extLst>
          </p:cNvPr>
          <p:cNvSpPr>
            <a:spLocks noGrp="1"/>
          </p:cNvSpPr>
          <p:nvPr>
            <p:ph type="dt" sz="half" idx="10"/>
          </p:nvPr>
        </p:nvSpPr>
        <p:spPr/>
        <p:txBody>
          <a:bodyPr/>
          <a:lstStyle/>
          <a:p>
            <a:r>
              <a:rPr lang="en-US"/>
              <a:t>Privileged &amp; Confidential</a:t>
            </a:r>
            <a:endParaRPr lang="en-US" dirty="0"/>
          </a:p>
        </p:txBody>
      </p:sp>
      <p:sp>
        <p:nvSpPr>
          <p:cNvPr id="5" name="Footer Placeholder 4">
            <a:extLst>
              <a:ext uri="{FF2B5EF4-FFF2-40B4-BE49-F238E27FC236}">
                <a16:creationId xmlns:a16="http://schemas.microsoft.com/office/drawing/2014/main" id="{FD633967-E904-4BF7-972C-DFCD36815173}"/>
              </a:ext>
            </a:extLst>
          </p:cNvPr>
          <p:cNvSpPr>
            <a:spLocks noGrp="1"/>
          </p:cNvSpPr>
          <p:nvPr>
            <p:ph type="ftr" sz="quarter" idx="11"/>
          </p:nvPr>
        </p:nvSpPr>
        <p:spPr/>
        <p:txBody>
          <a:bodyPr/>
          <a:lstStyle/>
          <a:p>
            <a:pPr>
              <a:lnSpc>
                <a:spcPct val="110000"/>
              </a:lnSpc>
              <a:spcBef>
                <a:spcPct val="0"/>
              </a:spcBef>
              <a:buFont typeface="Arial" panose="020B0604020202020204" pitchFamily="34" charset="0"/>
              <a:buNone/>
            </a:pPr>
            <a:r>
              <a:rPr lang="en-US"/>
              <a:t>© Khaitan &amp; Co 2020</a:t>
            </a:r>
            <a:endParaRPr lang="en-US" dirty="0"/>
          </a:p>
        </p:txBody>
      </p:sp>
      <p:sp>
        <p:nvSpPr>
          <p:cNvPr id="6" name="Slide Number Placeholder 5">
            <a:extLst>
              <a:ext uri="{FF2B5EF4-FFF2-40B4-BE49-F238E27FC236}">
                <a16:creationId xmlns:a16="http://schemas.microsoft.com/office/drawing/2014/main" id="{2B816774-D714-469E-BCE7-D0DF84074DCA}"/>
              </a:ext>
            </a:extLst>
          </p:cNvPr>
          <p:cNvSpPr>
            <a:spLocks noGrp="1"/>
          </p:cNvSpPr>
          <p:nvPr>
            <p:ph type="sldNum" sz="quarter" idx="12"/>
          </p:nvPr>
        </p:nvSpPr>
        <p:spPr/>
        <p:txBody>
          <a:bodyPr/>
          <a:lstStyle/>
          <a:p>
            <a:fld id="{F1A170BE-7099-4CEB-92DF-645E70784EB8}" type="slidenum">
              <a:rPr lang="en-TV" smtClean="0"/>
              <a:t>9</a:t>
            </a:fld>
            <a:endParaRPr lang="en-TV"/>
          </a:p>
        </p:txBody>
      </p:sp>
      <p:grpSp>
        <p:nvGrpSpPr>
          <p:cNvPr id="19" name="Group 18">
            <a:extLst>
              <a:ext uri="{FF2B5EF4-FFF2-40B4-BE49-F238E27FC236}">
                <a16:creationId xmlns:a16="http://schemas.microsoft.com/office/drawing/2014/main" id="{F92A38C3-A261-4363-B83C-D9B1C92EBE7C}"/>
              </a:ext>
            </a:extLst>
          </p:cNvPr>
          <p:cNvGrpSpPr/>
          <p:nvPr/>
        </p:nvGrpSpPr>
        <p:grpSpPr>
          <a:xfrm>
            <a:off x="1132032" y="1098121"/>
            <a:ext cx="10009580" cy="5366773"/>
            <a:chOff x="1343472" y="1340768"/>
            <a:chExt cx="9663691" cy="5366773"/>
          </a:xfrm>
        </p:grpSpPr>
        <p:sp>
          <p:nvSpPr>
            <p:cNvPr id="20" name="Freeform: Shape 19">
              <a:extLst>
                <a:ext uri="{FF2B5EF4-FFF2-40B4-BE49-F238E27FC236}">
                  <a16:creationId xmlns:a16="http://schemas.microsoft.com/office/drawing/2014/main" id="{A0D8358B-EE3E-4686-9BF9-D4A0002BC3C1}"/>
                </a:ext>
              </a:extLst>
            </p:cNvPr>
            <p:cNvSpPr/>
            <p:nvPr/>
          </p:nvSpPr>
          <p:spPr>
            <a:xfrm>
              <a:off x="5231904" y="1340768"/>
              <a:ext cx="5746238" cy="1620179"/>
            </a:xfrm>
            <a:custGeom>
              <a:avLst/>
              <a:gdLst>
                <a:gd name="connsiteX0" fmla="*/ 0 w 5746238"/>
                <a:gd name="connsiteY0" fmla="*/ 202522 h 1620179"/>
                <a:gd name="connsiteX1" fmla="*/ 4936149 w 5746238"/>
                <a:gd name="connsiteY1" fmla="*/ 202522 h 1620179"/>
                <a:gd name="connsiteX2" fmla="*/ 4936149 w 5746238"/>
                <a:gd name="connsiteY2" fmla="*/ 0 h 1620179"/>
                <a:gd name="connsiteX3" fmla="*/ 5746238 w 5746238"/>
                <a:gd name="connsiteY3" fmla="*/ 810090 h 1620179"/>
                <a:gd name="connsiteX4" fmla="*/ 4936149 w 5746238"/>
                <a:gd name="connsiteY4" fmla="*/ 1620179 h 1620179"/>
                <a:gd name="connsiteX5" fmla="*/ 4936149 w 5746238"/>
                <a:gd name="connsiteY5" fmla="*/ 1417657 h 1620179"/>
                <a:gd name="connsiteX6" fmla="*/ 0 w 5746238"/>
                <a:gd name="connsiteY6" fmla="*/ 1417657 h 1620179"/>
                <a:gd name="connsiteX7" fmla="*/ 0 w 5746238"/>
                <a:gd name="connsiteY7" fmla="*/ 202522 h 1620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46238" h="1620179">
                  <a:moveTo>
                    <a:pt x="0" y="202522"/>
                  </a:moveTo>
                  <a:lnTo>
                    <a:pt x="4936149" y="202522"/>
                  </a:lnTo>
                  <a:lnTo>
                    <a:pt x="4936149" y="0"/>
                  </a:lnTo>
                  <a:lnTo>
                    <a:pt x="5746238" y="810090"/>
                  </a:lnTo>
                  <a:lnTo>
                    <a:pt x="4936149" y="1620179"/>
                  </a:lnTo>
                  <a:lnTo>
                    <a:pt x="4936149" y="1417657"/>
                  </a:lnTo>
                  <a:lnTo>
                    <a:pt x="0" y="1417657"/>
                  </a:lnTo>
                  <a:lnTo>
                    <a:pt x="0" y="202522"/>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160" tIns="212682" rIns="617727" bIns="212682" numCol="1" spcCol="1270" anchor="t" anchorCtr="0">
              <a:noAutofit/>
            </a:bodyPr>
            <a:lstStyle/>
            <a:p>
              <a:pPr marL="114300" lvl="1" indent="-114300" algn="l" defTabSz="577850">
                <a:lnSpc>
                  <a:spcPct val="90000"/>
                </a:lnSpc>
                <a:spcBef>
                  <a:spcPct val="0"/>
                </a:spcBef>
                <a:spcAft>
                  <a:spcPct val="15000"/>
                </a:spcAft>
                <a:buChar char="•"/>
              </a:pPr>
              <a:endParaRPr lang="en-IN" sz="1300" kern="1200" dirty="0"/>
            </a:p>
            <a:p>
              <a:pPr marL="171450" lvl="1" indent="-171450" algn="l" defTabSz="711200">
                <a:lnSpc>
                  <a:spcPct val="90000"/>
                </a:lnSpc>
                <a:spcBef>
                  <a:spcPct val="0"/>
                </a:spcBef>
                <a:spcAft>
                  <a:spcPct val="15000"/>
                </a:spcAft>
                <a:buChar char="•"/>
              </a:pPr>
              <a:r>
                <a:rPr lang="en-IN" sz="1600" b="1" i="1" kern="1200" dirty="0"/>
                <a:t>Enercon (India) Limited &amp; </a:t>
              </a:r>
              <a:r>
                <a:rPr lang="en-IN" sz="1600" b="1" i="1" kern="1200" dirty="0" err="1"/>
                <a:t>Ors</a:t>
              </a:r>
              <a:r>
                <a:rPr lang="en-IN" sz="1600" b="1" i="1" kern="1200" dirty="0"/>
                <a:t>. v Enercon </a:t>
              </a:r>
              <a:r>
                <a:rPr lang="en-IN" sz="1600" b="1" i="1" kern="1200" dirty="0" err="1"/>
                <a:t>GmBH</a:t>
              </a:r>
              <a:r>
                <a:rPr lang="en-IN" sz="1600" b="1" i="1" kern="1200" dirty="0"/>
                <a:t> &amp; </a:t>
              </a:r>
              <a:r>
                <a:rPr lang="en-IN" sz="1600" b="1" i="1" kern="1200" dirty="0" err="1"/>
                <a:t>Anr</a:t>
              </a:r>
              <a:r>
                <a:rPr lang="en-IN" sz="1600" b="1" i="1" kern="1200" dirty="0"/>
                <a:t>.</a:t>
              </a:r>
              <a:r>
                <a:rPr lang="en-IN" sz="1600" i="1" kern="1200" dirty="0"/>
                <a:t> </a:t>
              </a:r>
              <a:r>
                <a:rPr lang="en-IN" sz="1600" kern="1200" dirty="0"/>
                <a:t>[(2014) 5 SCC 1]</a:t>
              </a:r>
              <a:endParaRPr lang="en-US" sz="1600" kern="1200" dirty="0"/>
            </a:p>
            <a:p>
              <a:pPr marL="171450" lvl="1" indent="-171450" algn="l" defTabSz="711200">
                <a:lnSpc>
                  <a:spcPct val="90000"/>
                </a:lnSpc>
                <a:spcBef>
                  <a:spcPct val="0"/>
                </a:spcBef>
                <a:spcAft>
                  <a:spcPct val="15000"/>
                </a:spcAft>
                <a:buChar char="•"/>
              </a:pPr>
              <a:r>
                <a:rPr lang="en-US" sz="1600" b="1" i="1" kern="1200" dirty="0" err="1"/>
                <a:t>Duro</a:t>
              </a:r>
              <a:r>
                <a:rPr lang="en-US" sz="1600" b="1" i="1" kern="1200" dirty="0"/>
                <a:t> </a:t>
              </a:r>
              <a:r>
                <a:rPr lang="en-US" sz="1600" b="1" i="1" kern="1200" dirty="0" err="1"/>
                <a:t>Felguera</a:t>
              </a:r>
              <a:r>
                <a:rPr lang="en-US" sz="1600" b="1" i="1" kern="1200" dirty="0"/>
                <a:t> SA v </a:t>
              </a:r>
              <a:r>
                <a:rPr lang="en-US" sz="1600" b="1" i="1" kern="1200" dirty="0" err="1"/>
                <a:t>Gangavaram</a:t>
              </a:r>
              <a:r>
                <a:rPr lang="en-US" sz="1600" b="1" i="1" kern="1200" dirty="0"/>
                <a:t> Port Limited </a:t>
              </a:r>
              <a:r>
                <a:rPr lang="en-US" sz="1600" kern="1200" dirty="0"/>
                <a:t>[(2017) 9 SCC 729</a:t>
              </a:r>
            </a:p>
          </p:txBody>
        </p:sp>
        <p:sp>
          <p:nvSpPr>
            <p:cNvPr id="21" name="Freeform: Shape 20">
              <a:extLst>
                <a:ext uri="{FF2B5EF4-FFF2-40B4-BE49-F238E27FC236}">
                  <a16:creationId xmlns:a16="http://schemas.microsoft.com/office/drawing/2014/main" id="{CF406DF6-F9A3-4865-A522-F2E14F618DCB}"/>
                </a:ext>
              </a:extLst>
            </p:cNvPr>
            <p:cNvSpPr/>
            <p:nvPr/>
          </p:nvSpPr>
          <p:spPr>
            <a:xfrm>
              <a:off x="1343472" y="1340768"/>
              <a:ext cx="3830825" cy="1620179"/>
            </a:xfrm>
            <a:custGeom>
              <a:avLst/>
              <a:gdLst>
                <a:gd name="connsiteX0" fmla="*/ 0 w 3830825"/>
                <a:gd name="connsiteY0" fmla="*/ 270035 h 1620179"/>
                <a:gd name="connsiteX1" fmla="*/ 270035 w 3830825"/>
                <a:gd name="connsiteY1" fmla="*/ 0 h 1620179"/>
                <a:gd name="connsiteX2" fmla="*/ 3560790 w 3830825"/>
                <a:gd name="connsiteY2" fmla="*/ 0 h 1620179"/>
                <a:gd name="connsiteX3" fmla="*/ 3830825 w 3830825"/>
                <a:gd name="connsiteY3" fmla="*/ 270035 h 1620179"/>
                <a:gd name="connsiteX4" fmla="*/ 3830825 w 3830825"/>
                <a:gd name="connsiteY4" fmla="*/ 1350144 h 1620179"/>
                <a:gd name="connsiteX5" fmla="*/ 3560790 w 3830825"/>
                <a:gd name="connsiteY5" fmla="*/ 1620179 h 1620179"/>
                <a:gd name="connsiteX6" fmla="*/ 270035 w 3830825"/>
                <a:gd name="connsiteY6" fmla="*/ 1620179 h 1620179"/>
                <a:gd name="connsiteX7" fmla="*/ 0 w 3830825"/>
                <a:gd name="connsiteY7" fmla="*/ 1350144 h 1620179"/>
                <a:gd name="connsiteX8" fmla="*/ 0 w 3830825"/>
                <a:gd name="connsiteY8" fmla="*/ 270035 h 1620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825" h="1620179">
                  <a:moveTo>
                    <a:pt x="0" y="270035"/>
                  </a:moveTo>
                  <a:cubicBezTo>
                    <a:pt x="0" y="120899"/>
                    <a:pt x="120899" y="0"/>
                    <a:pt x="270035" y="0"/>
                  </a:cubicBezTo>
                  <a:lnTo>
                    <a:pt x="3560790" y="0"/>
                  </a:lnTo>
                  <a:cubicBezTo>
                    <a:pt x="3709926" y="0"/>
                    <a:pt x="3830825" y="120899"/>
                    <a:pt x="3830825" y="270035"/>
                  </a:cubicBezTo>
                  <a:lnTo>
                    <a:pt x="3830825" y="1350144"/>
                  </a:lnTo>
                  <a:cubicBezTo>
                    <a:pt x="3830825" y="1499280"/>
                    <a:pt x="3709926" y="1620179"/>
                    <a:pt x="3560790" y="1620179"/>
                  </a:cubicBezTo>
                  <a:lnTo>
                    <a:pt x="270035" y="1620179"/>
                  </a:lnTo>
                  <a:cubicBezTo>
                    <a:pt x="120899" y="1620179"/>
                    <a:pt x="0" y="1499280"/>
                    <a:pt x="0" y="1350144"/>
                  </a:cubicBezTo>
                  <a:lnTo>
                    <a:pt x="0" y="27003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1961" tIns="130526" rIns="181961" bIns="130526" numCol="1" spcCol="1270" anchor="ctr" anchorCtr="0">
              <a:noAutofit/>
            </a:bodyPr>
            <a:lstStyle/>
            <a:p>
              <a:pPr marL="0" lvl="0" indent="0" algn="ctr" defTabSz="1200150">
                <a:lnSpc>
                  <a:spcPct val="90000"/>
                </a:lnSpc>
                <a:spcBef>
                  <a:spcPct val="0"/>
                </a:spcBef>
                <a:spcAft>
                  <a:spcPct val="35000"/>
                </a:spcAft>
                <a:buNone/>
              </a:pPr>
              <a:r>
                <a:rPr lang="en-IN" sz="2400" kern="1200" dirty="0"/>
                <a:t>All encompassing clause</a:t>
              </a:r>
            </a:p>
          </p:txBody>
        </p:sp>
        <p:sp>
          <p:nvSpPr>
            <p:cNvPr id="22" name="Freeform: Shape 21">
              <a:extLst>
                <a:ext uri="{FF2B5EF4-FFF2-40B4-BE49-F238E27FC236}">
                  <a16:creationId xmlns:a16="http://schemas.microsoft.com/office/drawing/2014/main" id="{80FF2318-D27B-468D-90A7-B47ECC81449D}"/>
                </a:ext>
              </a:extLst>
            </p:cNvPr>
            <p:cNvSpPr/>
            <p:nvPr/>
          </p:nvSpPr>
          <p:spPr>
            <a:xfrm>
              <a:off x="5260925" y="3122966"/>
              <a:ext cx="5746238" cy="1620179"/>
            </a:xfrm>
            <a:custGeom>
              <a:avLst/>
              <a:gdLst>
                <a:gd name="connsiteX0" fmla="*/ 0 w 5746238"/>
                <a:gd name="connsiteY0" fmla="*/ 202522 h 1620179"/>
                <a:gd name="connsiteX1" fmla="*/ 4936149 w 5746238"/>
                <a:gd name="connsiteY1" fmla="*/ 202522 h 1620179"/>
                <a:gd name="connsiteX2" fmla="*/ 4936149 w 5746238"/>
                <a:gd name="connsiteY2" fmla="*/ 0 h 1620179"/>
                <a:gd name="connsiteX3" fmla="*/ 5746238 w 5746238"/>
                <a:gd name="connsiteY3" fmla="*/ 810090 h 1620179"/>
                <a:gd name="connsiteX4" fmla="*/ 4936149 w 5746238"/>
                <a:gd name="connsiteY4" fmla="*/ 1620179 h 1620179"/>
                <a:gd name="connsiteX5" fmla="*/ 4936149 w 5746238"/>
                <a:gd name="connsiteY5" fmla="*/ 1417657 h 1620179"/>
                <a:gd name="connsiteX6" fmla="*/ 0 w 5746238"/>
                <a:gd name="connsiteY6" fmla="*/ 1417657 h 1620179"/>
                <a:gd name="connsiteX7" fmla="*/ 0 w 5746238"/>
                <a:gd name="connsiteY7" fmla="*/ 202522 h 1620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46238" h="1620179">
                  <a:moveTo>
                    <a:pt x="0" y="202522"/>
                  </a:moveTo>
                  <a:lnTo>
                    <a:pt x="4936149" y="202522"/>
                  </a:lnTo>
                  <a:lnTo>
                    <a:pt x="4936149" y="0"/>
                  </a:lnTo>
                  <a:lnTo>
                    <a:pt x="5746238" y="810090"/>
                  </a:lnTo>
                  <a:lnTo>
                    <a:pt x="4936149" y="1620179"/>
                  </a:lnTo>
                  <a:lnTo>
                    <a:pt x="4936149" y="1417657"/>
                  </a:lnTo>
                  <a:lnTo>
                    <a:pt x="0" y="1417657"/>
                  </a:lnTo>
                  <a:lnTo>
                    <a:pt x="0" y="202522"/>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160" tIns="212682" rIns="617727" bIns="212682" numCol="1" spcCol="1270" anchor="t" anchorCtr="0">
              <a:noAutofit/>
            </a:bodyPr>
            <a:lstStyle/>
            <a:p>
              <a:pPr marL="114300" lvl="1" indent="-114300" algn="l" defTabSz="577850">
                <a:lnSpc>
                  <a:spcPct val="90000"/>
                </a:lnSpc>
                <a:spcBef>
                  <a:spcPct val="0"/>
                </a:spcBef>
                <a:spcAft>
                  <a:spcPct val="15000"/>
                </a:spcAft>
                <a:buChar char="•"/>
              </a:pPr>
              <a:endParaRPr lang="en-IN" sz="1300" kern="1200" dirty="0"/>
            </a:p>
            <a:p>
              <a:pPr marL="114300" lvl="1" indent="-114300" algn="l" defTabSz="577850">
                <a:lnSpc>
                  <a:spcPct val="90000"/>
                </a:lnSpc>
                <a:spcBef>
                  <a:spcPct val="0"/>
                </a:spcBef>
                <a:spcAft>
                  <a:spcPct val="15000"/>
                </a:spcAft>
                <a:buChar char="•"/>
              </a:pPr>
              <a:endParaRPr lang="en-IN" sz="1300" kern="1200" dirty="0"/>
            </a:p>
            <a:p>
              <a:pPr marL="171450" lvl="1" indent="-171450" algn="l" defTabSz="711200">
                <a:lnSpc>
                  <a:spcPct val="90000"/>
                </a:lnSpc>
                <a:spcBef>
                  <a:spcPct val="0"/>
                </a:spcBef>
                <a:spcAft>
                  <a:spcPct val="15000"/>
                </a:spcAft>
                <a:buChar char="•"/>
              </a:pPr>
              <a:r>
                <a:rPr lang="en-IN" altLang="en-US" sz="1600" b="1" i="1" kern="1200" dirty="0"/>
                <a:t>Bharat Sanchar Nigam Limited &amp; </a:t>
              </a:r>
              <a:r>
                <a:rPr lang="en-IN" altLang="en-US" sz="1600" b="1" i="1" kern="1200" dirty="0" err="1"/>
                <a:t>Anr</a:t>
              </a:r>
              <a:r>
                <a:rPr lang="en-IN" altLang="en-US" sz="1600" b="1" i="1" kern="1200" dirty="0"/>
                <a:t>. v Motorola India Private Limited</a:t>
              </a:r>
              <a:r>
                <a:rPr lang="en-IN" altLang="en-US" sz="1600" kern="1200" dirty="0"/>
                <a:t> [(2009) 2 SCC 337]</a:t>
              </a:r>
              <a:endParaRPr lang="en-IN" sz="1600" kern="1200" dirty="0"/>
            </a:p>
          </p:txBody>
        </p:sp>
        <p:sp>
          <p:nvSpPr>
            <p:cNvPr id="23" name="Freeform: Shape 22">
              <a:extLst>
                <a:ext uri="{FF2B5EF4-FFF2-40B4-BE49-F238E27FC236}">
                  <a16:creationId xmlns:a16="http://schemas.microsoft.com/office/drawing/2014/main" id="{F0E1C611-FE41-4E98-9AF3-32B8AC4B6691}"/>
                </a:ext>
              </a:extLst>
            </p:cNvPr>
            <p:cNvSpPr/>
            <p:nvPr/>
          </p:nvSpPr>
          <p:spPr>
            <a:xfrm>
              <a:off x="1343472" y="3122966"/>
              <a:ext cx="3830825" cy="1620179"/>
            </a:xfrm>
            <a:custGeom>
              <a:avLst/>
              <a:gdLst>
                <a:gd name="connsiteX0" fmla="*/ 0 w 3830825"/>
                <a:gd name="connsiteY0" fmla="*/ 270035 h 1620179"/>
                <a:gd name="connsiteX1" fmla="*/ 270035 w 3830825"/>
                <a:gd name="connsiteY1" fmla="*/ 0 h 1620179"/>
                <a:gd name="connsiteX2" fmla="*/ 3560790 w 3830825"/>
                <a:gd name="connsiteY2" fmla="*/ 0 h 1620179"/>
                <a:gd name="connsiteX3" fmla="*/ 3830825 w 3830825"/>
                <a:gd name="connsiteY3" fmla="*/ 270035 h 1620179"/>
                <a:gd name="connsiteX4" fmla="*/ 3830825 w 3830825"/>
                <a:gd name="connsiteY4" fmla="*/ 1350144 h 1620179"/>
                <a:gd name="connsiteX5" fmla="*/ 3560790 w 3830825"/>
                <a:gd name="connsiteY5" fmla="*/ 1620179 h 1620179"/>
                <a:gd name="connsiteX6" fmla="*/ 270035 w 3830825"/>
                <a:gd name="connsiteY6" fmla="*/ 1620179 h 1620179"/>
                <a:gd name="connsiteX7" fmla="*/ 0 w 3830825"/>
                <a:gd name="connsiteY7" fmla="*/ 1350144 h 1620179"/>
                <a:gd name="connsiteX8" fmla="*/ 0 w 3830825"/>
                <a:gd name="connsiteY8" fmla="*/ 270035 h 1620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825" h="1620179">
                  <a:moveTo>
                    <a:pt x="0" y="270035"/>
                  </a:moveTo>
                  <a:cubicBezTo>
                    <a:pt x="0" y="120899"/>
                    <a:pt x="120899" y="0"/>
                    <a:pt x="270035" y="0"/>
                  </a:cubicBezTo>
                  <a:lnTo>
                    <a:pt x="3560790" y="0"/>
                  </a:lnTo>
                  <a:cubicBezTo>
                    <a:pt x="3709926" y="0"/>
                    <a:pt x="3830825" y="120899"/>
                    <a:pt x="3830825" y="270035"/>
                  </a:cubicBezTo>
                  <a:lnTo>
                    <a:pt x="3830825" y="1350144"/>
                  </a:lnTo>
                  <a:cubicBezTo>
                    <a:pt x="3830825" y="1499280"/>
                    <a:pt x="3709926" y="1620179"/>
                    <a:pt x="3560790" y="1620179"/>
                  </a:cubicBezTo>
                  <a:lnTo>
                    <a:pt x="270035" y="1620179"/>
                  </a:lnTo>
                  <a:cubicBezTo>
                    <a:pt x="120899" y="1620179"/>
                    <a:pt x="0" y="1499280"/>
                    <a:pt x="0" y="1350144"/>
                  </a:cubicBezTo>
                  <a:lnTo>
                    <a:pt x="0" y="27003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1961" tIns="130526" rIns="181961" bIns="130526" numCol="1" spcCol="1270" anchor="ctr" anchorCtr="0">
              <a:noAutofit/>
            </a:bodyPr>
            <a:lstStyle/>
            <a:p>
              <a:pPr marL="0" lvl="0" indent="0" algn="ctr" defTabSz="1200150">
                <a:lnSpc>
                  <a:spcPct val="90000"/>
                </a:lnSpc>
                <a:spcBef>
                  <a:spcPct val="0"/>
                </a:spcBef>
                <a:spcAft>
                  <a:spcPct val="35000"/>
                </a:spcAft>
                <a:buNone/>
              </a:pPr>
              <a:r>
                <a:rPr lang="en-IN" sz="2400" kern="1200" dirty="0"/>
                <a:t>Restrictive Clauses</a:t>
              </a:r>
            </a:p>
          </p:txBody>
        </p:sp>
        <p:sp>
          <p:nvSpPr>
            <p:cNvPr id="24" name="Freeform: Shape 23">
              <a:extLst>
                <a:ext uri="{FF2B5EF4-FFF2-40B4-BE49-F238E27FC236}">
                  <a16:creationId xmlns:a16="http://schemas.microsoft.com/office/drawing/2014/main" id="{C5509B05-7D74-4E6D-802D-79E4BE299E24}"/>
                </a:ext>
              </a:extLst>
            </p:cNvPr>
            <p:cNvSpPr/>
            <p:nvPr/>
          </p:nvSpPr>
          <p:spPr>
            <a:xfrm>
              <a:off x="5260925" y="4925343"/>
              <a:ext cx="5746238" cy="1782198"/>
            </a:xfrm>
            <a:custGeom>
              <a:avLst/>
              <a:gdLst>
                <a:gd name="connsiteX0" fmla="*/ 0 w 5746238"/>
                <a:gd name="connsiteY0" fmla="*/ 202522 h 1620179"/>
                <a:gd name="connsiteX1" fmla="*/ 4936149 w 5746238"/>
                <a:gd name="connsiteY1" fmla="*/ 202522 h 1620179"/>
                <a:gd name="connsiteX2" fmla="*/ 4936149 w 5746238"/>
                <a:gd name="connsiteY2" fmla="*/ 0 h 1620179"/>
                <a:gd name="connsiteX3" fmla="*/ 5746238 w 5746238"/>
                <a:gd name="connsiteY3" fmla="*/ 810090 h 1620179"/>
                <a:gd name="connsiteX4" fmla="*/ 4936149 w 5746238"/>
                <a:gd name="connsiteY4" fmla="*/ 1620179 h 1620179"/>
                <a:gd name="connsiteX5" fmla="*/ 4936149 w 5746238"/>
                <a:gd name="connsiteY5" fmla="*/ 1417657 h 1620179"/>
                <a:gd name="connsiteX6" fmla="*/ 0 w 5746238"/>
                <a:gd name="connsiteY6" fmla="*/ 1417657 h 1620179"/>
                <a:gd name="connsiteX7" fmla="*/ 0 w 5746238"/>
                <a:gd name="connsiteY7" fmla="*/ 202522 h 1620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46238" h="1620179">
                  <a:moveTo>
                    <a:pt x="0" y="202522"/>
                  </a:moveTo>
                  <a:lnTo>
                    <a:pt x="4936149" y="202522"/>
                  </a:lnTo>
                  <a:lnTo>
                    <a:pt x="4936149" y="0"/>
                  </a:lnTo>
                  <a:lnTo>
                    <a:pt x="5746238" y="810090"/>
                  </a:lnTo>
                  <a:lnTo>
                    <a:pt x="4936149" y="1620179"/>
                  </a:lnTo>
                  <a:lnTo>
                    <a:pt x="4936149" y="1417657"/>
                  </a:lnTo>
                  <a:lnTo>
                    <a:pt x="0" y="1417657"/>
                  </a:lnTo>
                  <a:lnTo>
                    <a:pt x="0" y="202522"/>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890" tIns="211412" rIns="616457" bIns="211412" numCol="1" spcCol="1270" anchor="t" anchorCtr="0">
              <a:noAutofit/>
            </a:bodyPr>
            <a:lstStyle/>
            <a:p>
              <a:pPr marL="114300" lvl="1" indent="-114300" algn="l" defTabSz="622300">
                <a:lnSpc>
                  <a:spcPct val="90000"/>
                </a:lnSpc>
                <a:spcBef>
                  <a:spcPct val="0"/>
                </a:spcBef>
                <a:spcAft>
                  <a:spcPct val="15000"/>
                </a:spcAft>
                <a:buChar char="•"/>
              </a:pPr>
              <a:r>
                <a:rPr lang="en-US" sz="1600" b="1" kern="1200" dirty="0">
                  <a:solidFill>
                    <a:schemeClr val="tx1">
                      <a:lumMod val="95000"/>
                      <a:lumOff val="5000"/>
                    </a:schemeClr>
                  </a:solidFill>
                </a:rPr>
                <a:t>United India Insurance Company Limited v Hyundai Engineering and Construction Company Limited </a:t>
              </a:r>
              <a:r>
                <a:rPr lang="en-US" sz="1600" kern="1200" dirty="0">
                  <a:solidFill>
                    <a:schemeClr val="tx1">
                      <a:lumMod val="95000"/>
                      <a:lumOff val="5000"/>
                    </a:schemeClr>
                  </a:solidFill>
                </a:rPr>
                <a:t>[(2018) 17 SCC 607]</a:t>
              </a:r>
              <a:endParaRPr lang="en-IN" sz="1600" kern="1200" dirty="0">
                <a:solidFill>
                  <a:schemeClr val="tx1">
                    <a:lumMod val="95000"/>
                    <a:lumOff val="5000"/>
                  </a:schemeClr>
                </a:solidFill>
              </a:endParaRPr>
            </a:p>
            <a:p>
              <a:pPr marL="114300" lvl="1" indent="-114300" algn="l" defTabSz="622300">
                <a:lnSpc>
                  <a:spcPct val="90000"/>
                </a:lnSpc>
                <a:spcBef>
                  <a:spcPct val="0"/>
                </a:spcBef>
                <a:spcAft>
                  <a:spcPct val="15000"/>
                </a:spcAft>
                <a:buChar char="•"/>
              </a:pPr>
              <a:r>
                <a:rPr lang="en-US" sz="1600" b="1" kern="1200" dirty="0" err="1">
                  <a:solidFill>
                    <a:schemeClr val="tx1">
                      <a:lumMod val="95000"/>
                      <a:lumOff val="5000"/>
                    </a:schemeClr>
                  </a:solidFill>
                </a:rPr>
                <a:t>Ginni</a:t>
              </a:r>
              <a:r>
                <a:rPr lang="en-US" sz="1600" b="1" kern="1200" dirty="0">
                  <a:solidFill>
                    <a:schemeClr val="tx1">
                      <a:lumMod val="95000"/>
                      <a:lumOff val="5000"/>
                    </a:schemeClr>
                  </a:solidFill>
                </a:rPr>
                <a:t> Filaments Limited v SBI General Insurance Company Limited </a:t>
              </a:r>
              <a:r>
                <a:rPr lang="en-US" sz="1600" kern="1200" dirty="0">
                  <a:solidFill>
                    <a:schemeClr val="tx1">
                      <a:lumMod val="95000"/>
                      <a:lumOff val="5000"/>
                    </a:schemeClr>
                  </a:solidFill>
                </a:rPr>
                <a:t>(High Court of Delhi in Arb P 524 of 2019)</a:t>
              </a:r>
              <a:endParaRPr lang="en-IN" sz="1600" kern="1200" dirty="0">
                <a:solidFill>
                  <a:schemeClr val="tx1">
                    <a:lumMod val="95000"/>
                    <a:lumOff val="5000"/>
                  </a:schemeClr>
                </a:solidFill>
              </a:endParaRPr>
            </a:p>
          </p:txBody>
        </p:sp>
        <p:sp>
          <p:nvSpPr>
            <p:cNvPr id="25" name="Freeform: Shape 24">
              <a:extLst>
                <a:ext uri="{FF2B5EF4-FFF2-40B4-BE49-F238E27FC236}">
                  <a16:creationId xmlns:a16="http://schemas.microsoft.com/office/drawing/2014/main" id="{66213F08-9572-4E14-B067-313DB9BD6ABD}"/>
                </a:ext>
              </a:extLst>
            </p:cNvPr>
            <p:cNvSpPr/>
            <p:nvPr/>
          </p:nvSpPr>
          <p:spPr>
            <a:xfrm>
              <a:off x="1343472" y="4990483"/>
              <a:ext cx="3830825" cy="1620179"/>
            </a:xfrm>
            <a:custGeom>
              <a:avLst/>
              <a:gdLst>
                <a:gd name="connsiteX0" fmla="*/ 0 w 3830825"/>
                <a:gd name="connsiteY0" fmla="*/ 270035 h 1620179"/>
                <a:gd name="connsiteX1" fmla="*/ 270035 w 3830825"/>
                <a:gd name="connsiteY1" fmla="*/ 0 h 1620179"/>
                <a:gd name="connsiteX2" fmla="*/ 3560790 w 3830825"/>
                <a:gd name="connsiteY2" fmla="*/ 0 h 1620179"/>
                <a:gd name="connsiteX3" fmla="*/ 3830825 w 3830825"/>
                <a:gd name="connsiteY3" fmla="*/ 270035 h 1620179"/>
                <a:gd name="connsiteX4" fmla="*/ 3830825 w 3830825"/>
                <a:gd name="connsiteY4" fmla="*/ 1350144 h 1620179"/>
                <a:gd name="connsiteX5" fmla="*/ 3560790 w 3830825"/>
                <a:gd name="connsiteY5" fmla="*/ 1620179 h 1620179"/>
                <a:gd name="connsiteX6" fmla="*/ 270035 w 3830825"/>
                <a:gd name="connsiteY6" fmla="*/ 1620179 h 1620179"/>
                <a:gd name="connsiteX7" fmla="*/ 0 w 3830825"/>
                <a:gd name="connsiteY7" fmla="*/ 1350144 h 1620179"/>
                <a:gd name="connsiteX8" fmla="*/ 0 w 3830825"/>
                <a:gd name="connsiteY8" fmla="*/ 270035 h 1620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825" h="1620179">
                  <a:moveTo>
                    <a:pt x="0" y="270035"/>
                  </a:moveTo>
                  <a:cubicBezTo>
                    <a:pt x="0" y="120899"/>
                    <a:pt x="120899" y="0"/>
                    <a:pt x="270035" y="0"/>
                  </a:cubicBezTo>
                  <a:lnTo>
                    <a:pt x="3560790" y="0"/>
                  </a:lnTo>
                  <a:cubicBezTo>
                    <a:pt x="3709926" y="0"/>
                    <a:pt x="3830825" y="120899"/>
                    <a:pt x="3830825" y="270035"/>
                  </a:cubicBezTo>
                  <a:lnTo>
                    <a:pt x="3830825" y="1350144"/>
                  </a:lnTo>
                  <a:cubicBezTo>
                    <a:pt x="3830825" y="1499280"/>
                    <a:pt x="3709926" y="1620179"/>
                    <a:pt x="3560790" y="1620179"/>
                  </a:cubicBezTo>
                  <a:lnTo>
                    <a:pt x="270035" y="1620179"/>
                  </a:lnTo>
                  <a:cubicBezTo>
                    <a:pt x="120899" y="1620179"/>
                    <a:pt x="0" y="1499280"/>
                    <a:pt x="0" y="1350144"/>
                  </a:cubicBezTo>
                  <a:lnTo>
                    <a:pt x="0" y="27003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1961" tIns="130526" rIns="181961" bIns="130526" numCol="1" spcCol="1270" anchor="ctr" anchorCtr="0">
              <a:noAutofit/>
            </a:bodyPr>
            <a:lstStyle/>
            <a:p>
              <a:pPr marL="0" lvl="0" indent="0" algn="ctr" defTabSz="1200150">
                <a:lnSpc>
                  <a:spcPct val="90000"/>
                </a:lnSpc>
                <a:spcBef>
                  <a:spcPct val="0"/>
                </a:spcBef>
                <a:spcAft>
                  <a:spcPct val="35000"/>
                </a:spcAft>
                <a:buNone/>
              </a:pPr>
              <a:r>
                <a:rPr lang="en-IN" sz="2400" kern="1200" dirty="0"/>
                <a:t>Restrictive and Conditional Clauses – Open to interpretation</a:t>
              </a:r>
            </a:p>
          </p:txBody>
        </p:sp>
      </p:grpSp>
    </p:spTree>
    <p:extLst>
      <p:ext uri="{BB962C8B-B14F-4D97-AF65-F5344CB8AC3E}">
        <p14:creationId xmlns:p14="http://schemas.microsoft.com/office/powerpoint/2010/main" val="19631518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2EC34B-5260-4299-B964-3EE33088C0F6}"/>
              </a:ext>
            </a:extLst>
          </p:cNvPr>
          <p:cNvSpPr>
            <a:spLocks noGrp="1"/>
          </p:cNvSpPr>
          <p:nvPr>
            <p:ph type="title"/>
          </p:nvPr>
        </p:nvSpPr>
        <p:spPr/>
        <p:txBody>
          <a:bodyPr>
            <a:normAutofit/>
          </a:bodyPr>
          <a:lstStyle/>
          <a:p>
            <a:r>
              <a:rPr lang="fr-FR" dirty="0"/>
              <a:t>Scope of Arbitration Clauses</a:t>
            </a:r>
          </a:p>
        </p:txBody>
      </p:sp>
      <p:sp>
        <p:nvSpPr>
          <p:cNvPr id="4" name="Date Placeholder 3">
            <a:extLst>
              <a:ext uri="{FF2B5EF4-FFF2-40B4-BE49-F238E27FC236}">
                <a16:creationId xmlns:a16="http://schemas.microsoft.com/office/drawing/2014/main" id="{6917B90B-948B-41A2-A73A-5FEE1B967FD2}"/>
              </a:ext>
            </a:extLst>
          </p:cNvPr>
          <p:cNvSpPr>
            <a:spLocks noGrp="1"/>
          </p:cNvSpPr>
          <p:nvPr>
            <p:ph type="dt" sz="half" idx="10"/>
          </p:nvPr>
        </p:nvSpPr>
        <p:spPr/>
        <p:txBody>
          <a:bodyPr/>
          <a:lstStyle/>
          <a:p>
            <a:r>
              <a:rPr lang="en-US"/>
              <a:t>Privileged &amp; Confidential</a:t>
            </a:r>
            <a:endParaRPr lang="en-US" dirty="0"/>
          </a:p>
        </p:txBody>
      </p:sp>
      <p:sp>
        <p:nvSpPr>
          <p:cNvPr id="5" name="Footer Placeholder 4">
            <a:extLst>
              <a:ext uri="{FF2B5EF4-FFF2-40B4-BE49-F238E27FC236}">
                <a16:creationId xmlns:a16="http://schemas.microsoft.com/office/drawing/2014/main" id="{FD633967-E904-4BF7-972C-DFCD36815173}"/>
              </a:ext>
            </a:extLst>
          </p:cNvPr>
          <p:cNvSpPr>
            <a:spLocks noGrp="1"/>
          </p:cNvSpPr>
          <p:nvPr>
            <p:ph type="ftr" sz="quarter" idx="11"/>
          </p:nvPr>
        </p:nvSpPr>
        <p:spPr/>
        <p:txBody>
          <a:bodyPr/>
          <a:lstStyle/>
          <a:p>
            <a:pPr>
              <a:lnSpc>
                <a:spcPct val="110000"/>
              </a:lnSpc>
              <a:spcBef>
                <a:spcPct val="0"/>
              </a:spcBef>
              <a:buFont typeface="Arial" panose="020B0604020202020204" pitchFamily="34" charset="0"/>
              <a:buNone/>
            </a:pPr>
            <a:r>
              <a:rPr lang="en-US"/>
              <a:t>© Khaitan &amp; Co 2020</a:t>
            </a:r>
            <a:endParaRPr lang="en-US" dirty="0"/>
          </a:p>
        </p:txBody>
      </p:sp>
      <p:sp>
        <p:nvSpPr>
          <p:cNvPr id="6" name="Slide Number Placeholder 5">
            <a:extLst>
              <a:ext uri="{FF2B5EF4-FFF2-40B4-BE49-F238E27FC236}">
                <a16:creationId xmlns:a16="http://schemas.microsoft.com/office/drawing/2014/main" id="{2B816774-D714-469E-BCE7-D0DF84074DCA}"/>
              </a:ext>
            </a:extLst>
          </p:cNvPr>
          <p:cNvSpPr>
            <a:spLocks noGrp="1"/>
          </p:cNvSpPr>
          <p:nvPr>
            <p:ph type="sldNum" sz="quarter" idx="12"/>
          </p:nvPr>
        </p:nvSpPr>
        <p:spPr/>
        <p:txBody>
          <a:bodyPr/>
          <a:lstStyle/>
          <a:p>
            <a:fld id="{F1A170BE-7099-4CEB-92DF-645E70784EB8}" type="slidenum">
              <a:rPr lang="en-TV" smtClean="0"/>
              <a:t>10</a:t>
            </a:fld>
            <a:endParaRPr lang="en-TV"/>
          </a:p>
        </p:txBody>
      </p:sp>
      <p:grpSp>
        <p:nvGrpSpPr>
          <p:cNvPr id="13" name="Group 12">
            <a:extLst>
              <a:ext uri="{FF2B5EF4-FFF2-40B4-BE49-F238E27FC236}">
                <a16:creationId xmlns:a16="http://schemas.microsoft.com/office/drawing/2014/main" id="{67079918-0472-49E3-AC5D-D3A5EBDA05A9}"/>
              </a:ext>
            </a:extLst>
          </p:cNvPr>
          <p:cNvGrpSpPr/>
          <p:nvPr/>
        </p:nvGrpSpPr>
        <p:grpSpPr>
          <a:xfrm>
            <a:off x="1028974" y="1135004"/>
            <a:ext cx="10369152" cy="5025155"/>
            <a:chOff x="1203513" y="1238672"/>
            <a:chExt cx="8543597" cy="5025155"/>
          </a:xfrm>
        </p:grpSpPr>
        <p:sp>
          <p:nvSpPr>
            <p:cNvPr id="14" name="Rectangle: Top Corners Snipped 13">
              <a:extLst>
                <a:ext uri="{FF2B5EF4-FFF2-40B4-BE49-F238E27FC236}">
                  <a16:creationId xmlns:a16="http://schemas.microsoft.com/office/drawing/2014/main" id="{E3F6B519-ABBB-4865-8BFF-B6064ABA8E91}"/>
                </a:ext>
              </a:extLst>
            </p:cNvPr>
            <p:cNvSpPr/>
            <p:nvPr/>
          </p:nvSpPr>
          <p:spPr>
            <a:xfrm>
              <a:off x="1203513" y="1238672"/>
              <a:ext cx="8424936" cy="3228528"/>
            </a:xfrm>
            <a:prstGeom prst="snip2SameRect">
              <a:avLst>
                <a:gd name="adj1" fmla="val 16667"/>
                <a:gd name="adj2" fmla="val 10038"/>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IN" altLang="en-US" sz="1600" b="1" dirty="0"/>
                <a:t>All Encompassing Clause</a:t>
              </a:r>
            </a:p>
            <a:p>
              <a:pPr marL="285750" indent="-285750" algn="just">
                <a:buFont typeface="Wingdings" panose="05000000000000000000" pitchFamily="2" charset="2"/>
                <a:buChar char="§"/>
              </a:pPr>
              <a:r>
                <a:rPr lang="en-US" sz="1600" dirty="0"/>
                <a:t>All disputes, controversies or differences in respect of this agreement, for which an amicable settlement has not been arrived at by the parties within 30 days, including the validity, interpretation, construction performance and enforcement or alleged breach of this agreement</a:t>
              </a:r>
            </a:p>
            <a:p>
              <a:pPr marL="285750" indent="-285750" algn="just">
                <a:buFont typeface="Wingdings" panose="05000000000000000000" pitchFamily="2" charset="2"/>
                <a:buChar char="§"/>
              </a:pPr>
              <a:r>
                <a:rPr lang="en-US" sz="1600" dirty="0"/>
                <a:t>The parties, shall refer the same for resolution to an Arbitral Tribunal to consist of three arbitrators, of whom one will be appointed by each of the party and the arbitrators appointed by the parties shall appoint the third presiding arbitrator</a:t>
              </a:r>
            </a:p>
            <a:p>
              <a:pPr marL="285750" indent="-285750" algn="just">
                <a:buFont typeface="Wingdings" panose="05000000000000000000" pitchFamily="2" charset="2"/>
                <a:buChar char="§"/>
              </a:pPr>
              <a:r>
                <a:rPr lang="en-US" sz="1600" dirty="0"/>
                <a:t>The arbitration proceedings shall be conducted in English; </a:t>
              </a:r>
              <a:r>
                <a:rPr lang="en-IN" sz="1600" dirty="0"/>
                <a:t>in accordance with the Singapore International Arbitration Centre (SIAC) Rules as in force at that time</a:t>
              </a:r>
              <a:endParaRPr lang="en-US" sz="1600" dirty="0"/>
            </a:p>
            <a:p>
              <a:pPr marL="285750" indent="-285750" algn="just">
                <a:buFont typeface="Wingdings" panose="05000000000000000000" pitchFamily="2" charset="2"/>
                <a:buChar char="§"/>
              </a:pPr>
              <a:r>
                <a:rPr lang="en-US" sz="1600" dirty="0"/>
                <a:t>The venue of the arbitration proceedings shall be in Singapore</a:t>
              </a:r>
            </a:p>
            <a:p>
              <a:pPr marL="285750" indent="-285750" algn="just">
                <a:buFont typeface="Wingdings" panose="05000000000000000000" pitchFamily="2" charset="2"/>
                <a:buChar char="§"/>
              </a:pPr>
              <a:r>
                <a:rPr lang="en-US" sz="1600" dirty="0"/>
                <a:t>The provision of the Indian Arbitration and Conciliation Act, 1996 shall apply</a:t>
              </a:r>
            </a:p>
            <a:p>
              <a:pPr marL="285750" indent="-285750" algn="just">
                <a:buFont typeface="Wingdings" panose="05000000000000000000" pitchFamily="2" charset="2"/>
                <a:buChar char="§"/>
              </a:pPr>
              <a:r>
                <a:rPr lang="en-US" sz="1600" dirty="0"/>
                <a:t>The Courts at New Delhi shall have exclusive.</a:t>
              </a:r>
            </a:p>
          </p:txBody>
        </p:sp>
        <p:sp>
          <p:nvSpPr>
            <p:cNvPr id="15" name="Rectangle: Top Corners Snipped 14">
              <a:extLst>
                <a:ext uri="{FF2B5EF4-FFF2-40B4-BE49-F238E27FC236}">
                  <a16:creationId xmlns:a16="http://schemas.microsoft.com/office/drawing/2014/main" id="{5487DCD3-D011-4F28-8BAD-BB7998620E7F}"/>
                </a:ext>
              </a:extLst>
            </p:cNvPr>
            <p:cNvSpPr/>
            <p:nvPr/>
          </p:nvSpPr>
          <p:spPr>
            <a:xfrm>
              <a:off x="1322174" y="4653136"/>
              <a:ext cx="8424936" cy="1610691"/>
            </a:xfrm>
            <a:prstGeom prst="snip2SameRect">
              <a:avLst>
                <a:gd name="adj1" fmla="val 16667"/>
                <a:gd name="adj2" fmla="val 1952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IN" altLang="en-US" sz="1400" b="1" dirty="0"/>
                <a:t>Restrictive arbitration clauses</a:t>
              </a:r>
            </a:p>
            <a:p>
              <a:pPr algn="just"/>
              <a:r>
                <a:rPr lang="en-US" sz="1600" dirty="0"/>
                <a:t>In the event of any question, dispute or difference arising under this agreement or in connection therewith (except as to the matters, the decision to which is specifically provided under this agreement), the same shall be referred to a sole arbitrator. The agreement to appoint an arbitrator will be in accordance with the Arbitration and Conciliation Act, 1996. The award of the arbitrator shall be final and binding on both the parties to the agreement.</a:t>
              </a:r>
            </a:p>
          </p:txBody>
        </p:sp>
      </p:grpSp>
    </p:spTree>
    <p:extLst>
      <p:ext uri="{BB962C8B-B14F-4D97-AF65-F5344CB8AC3E}">
        <p14:creationId xmlns:p14="http://schemas.microsoft.com/office/powerpoint/2010/main" val="24805864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2EC34B-5260-4299-B964-3EE33088C0F6}"/>
              </a:ext>
            </a:extLst>
          </p:cNvPr>
          <p:cNvSpPr>
            <a:spLocks noGrp="1"/>
          </p:cNvSpPr>
          <p:nvPr>
            <p:ph type="title"/>
          </p:nvPr>
        </p:nvSpPr>
        <p:spPr/>
        <p:txBody>
          <a:bodyPr>
            <a:normAutofit/>
          </a:bodyPr>
          <a:lstStyle/>
          <a:p>
            <a:r>
              <a:rPr lang="fr-FR" dirty="0"/>
              <a:t>Scope of Arbitration Clauses</a:t>
            </a:r>
          </a:p>
        </p:txBody>
      </p:sp>
      <p:sp>
        <p:nvSpPr>
          <p:cNvPr id="4" name="Date Placeholder 3">
            <a:extLst>
              <a:ext uri="{FF2B5EF4-FFF2-40B4-BE49-F238E27FC236}">
                <a16:creationId xmlns:a16="http://schemas.microsoft.com/office/drawing/2014/main" id="{6917B90B-948B-41A2-A73A-5FEE1B967FD2}"/>
              </a:ext>
            </a:extLst>
          </p:cNvPr>
          <p:cNvSpPr>
            <a:spLocks noGrp="1"/>
          </p:cNvSpPr>
          <p:nvPr>
            <p:ph type="dt" sz="half" idx="10"/>
          </p:nvPr>
        </p:nvSpPr>
        <p:spPr/>
        <p:txBody>
          <a:bodyPr/>
          <a:lstStyle/>
          <a:p>
            <a:r>
              <a:rPr lang="en-US"/>
              <a:t>Privileged &amp; Confidential</a:t>
            </a:r>
            <a:endParaRPr lang="en-US" dirty="0"/>
          </a:p>
        </p:txBody>
      </p:sp>
      <p:sp>
        <p:nvSpPr>
          <p:cNvPr id="5" name="Footer Placeholder 4">
            <a:extLst>
              <a:ext uri="{FF2B5EF4-FFF2-40B4-BE49-F238E27FC236}">
                <a16:creationId xmlns:a16="http://schemas.microsoft.com/office/drawing/2014/main" id="{FD633967-E904-4BF7-972C-DFCD36815173}"/>
              </a:ext>
            </a:extLst>
          </p:cNvPr>
          <p:cNvSpPr>
            <a:spLocks noGrp="1"/>
          </p:cNvSpPr>
          <p:nvPr>
            <p:ph type="ftr" sz="quarter" idx="11"/>
          </p:nvPr>
        </p:nvSpPr>
        <p:spPr/>
        <p:txBody>
          <a:bodyPr/>
          <a:lstStyle/>
          <a:p>
            <a:pPr>
              <a:lnSpc>
                <a:spcPct val="110000"/>
              </a:lnSpc>
              <a:spcBef>
                <a:spcPct val="0"/>
              </a:spcBef>
              <a:buFont typeface="Arial" panose="020B0604020202020204" pitchFamily="34" charset="0"/>
              <a:buNone/>
            </a:pPr>
            <a:r>
              <a:rPr lang="en-US"/>
              <a:t>© Khaitan &amp; Co 2020</a:t>
            </a:r>
            <a:endParaRPr lang="en-US" dirty="0"/>
          </a:p>
        </p:txBody>
      </p:sp>
      <p:sp>
        <p:nvSpPr>
          <p:cNvPr id="6" name="Slide Number Placeholder 5">
            <a:extLst>
              <a:ext uri="{FF2B5EF4-FFF2-40B4-BE49-F238E27FC236}">
                <a16:creationId xmlns:a16="http://schemas.microsoft.com/office/drawing/2014/main" id="{2B816774-D714-469E-BCE7-D0DF84074DCA}"/>
              </a:ext>
            </a:extLst>
          </p:cNvPr>
          <p:cNvSpPr>
            <a:spLocks noGrp="1"/>
          </p:cNvSpPr>
          <p:nvPr>
            <p:ph type="sldNum" sz="quarter" idx="12"/>
          </p:nvPr>
        </p:nvSpPr>
        <p:spPr/>
        <p:txBody>
          <a:bodyPr/>
          <a:lstStyle/>
          <a:p>
            <a:fld id="{F1A170BE-7099-4CEB-92DF-645E70784EB8}" type="slidenum">
              <a:rPr lang="en-TV" smtClean="0"/>
              <a:t>11</a:t>
            </a:fld>
            <a:endParaRPr lang="en-TV"/>
          </a:p>
        </p:txBody>
      </p:sp>
      <p:sp>
        <p:nvSpPr>
          <p:cNvPr id="9" name="Rectangle 8">
            <a:extLst>
              <a:ext uri="{FF2B5EF4-FFF2-40B4-BE49-F238E27FC236}">
                <a16:creationId xmlns:a16="http://schemas.microsoft.com/office/drawing/2014/main" id="{29ECF60A-EF1D-4A9D-9617-4B6D6FD06381}"/>
              </a:ext>
            </a:extLst>
          </p:cNvPr>
          <p:cNvSpPr/>
          <p:nvPr/>
        </p:nvSpPr>
        <p:spPr>
          <a:xfrm>
            <a:off x="623392" y="4077072"/>
            <a:ext cx="11089232" cy="2185214"/>
          </a:xfrm>
          <a:prstGeom prst="rect">
            <a:avLst/>
          </a:prstGeom>
        </p:spPr>
        <p:txBody>
          <a:bodyPr wrap="square" numCol="2">
            <a:spAutoFit/>
          </a:bodyPr>
          <a:lstStyle/>
          <a:p>
            <a:pPr marL="285750" indent="-285750" algn="just" eaLnBrk="1" fontAlgn="auto" hangingPunct="1">
              <a:lnSpc>
                <a:spcPct val="150000"/>
              </a:lnSpc>
              <a:spcAft>
                <a:spcPts val="600"/>
              </a:spcAft>
              <a:buFont typeface="Arial" panose="020B0604020202020204" pitchFamily="34" charset="0"/>
              <a:buChar char="•"/>
              <a:defRPr/>
            </a:pPr>
            <a:r>
              <a:rPr lang="en-US" sz="1400" b="1" i="1" dirty="0">
                <a:latin typeface="+mn-lt"/>
              </a:rPr>
              <a:t>United India Insurance Company Limited v Hyundai   Engineering and Construction Company Limited [(2018) 17 SCC 607]</a:t>
            </a:r>
            <a:r>
              <a:rPr lang="en-US" sz="1400" i="1" dirty="0">
                <a:latin typeface="+mn-lt"/>
              </a:rPr>
              <a:t> – complete denial of paying an insurance claim does not meet the condition precedent for initiation of arbitration and no arbitration proceedings can be initiated against the insurer for payment of amount under the insurance policy</a:t>
            </a:r>
          </a:p>
          <a:p>
            <a:pPr marL="285750" indent="-285750" algn="just" eaLnBrk="1" fontAlgn="auto" hangingPunct="1">
              <a:lnSpc>
                <a:spcPct val="150000"/>
              </a:lnSpc>
              <a:spcAft>
                <a:spcPts val="600"/>
              </a:spcAft>
              <a:buFont typeface="Arial" panose="020B0604020202020204" pitchFamily="34" charset="0"/>
              <a:buChar char="•"/>
              <a:defRPr/>
            </a:pPr>
            <a:endParaRPr lang="en-US" sz="1400" b="1" i="1" dirty="0">
              <a:latin typeface="+mn-lt"/>
            </a:endParaRPr>
          </a:p>
          <a:p>
            <a:pPr marL="463550" indent="-238125" algn="just" eaLnBrk="1" fontAlgn="auto" hangingPunct="1">
              <a:lnSpc>
                <a:spcPct val="150000"/>
              </a:lnSpc>
              <a:spcAft>
                <a:spcPts val="600"/>
              </a:spcAft>
              <a:buFont typeface="Arial" panose="020B0604020202020204" pitchFamily="34" charset="0"/>
              <a:buChar char="•"/>
              <a:defRPr/>
            </a:pPr>
            <a:r>
              <a:rPr lang="en-US" sz="1400" b="1" i="1" dirty="0" err="1">
                <a:latin typeface="+mn-lt"/>
              </a:rPr>
              <a:t>Ginni</a:t>
            </a:r>
            <a:r>
              <a:rPr lang="en-US" sz="1400" b="1" i="1" dirty="0">
                <a:latin typeface="+mn-lt"/>
              </a:rPr>
              <a:t> Filaments Limited v SBI General Insurance Company Limited</a:t>
            </a:r>
            <a:r>
              <a:rPr lang="en-US" sz="1400" i="1" dirty="0">
                <a:latin typeface="+mn-lt"/>
              </a:rPr>
              <a:t> (High Court of Delhi in Arb P 524 of 2019) – partial payment of claim under the insurance policy amounts to admission of liability and disputes as to be quantum of amount payable under the insurance claim by the insurer to the insured are to be adjudicated through arbitration.</a:t>
            </a:r>
          </a:p>
        </p:txBody>
      </p:sp>
      <p:sp>
        <p:nvSpPr>
          <p:cNvPr id="10" name="Rectangle: Top Corners Snipped 9">
            <a:extLst>
              <a:ext uri="{FF2B5EF4-FFF2-40B4-BE49-F238E27FC236}">
                <a16:creationId xmlns:a16="http://schemas.microsoft.com/office/drawing/2014/main" id="{C17B1264-D573-489D-B297-90B8D8F08CE5}"/>
              </a:ext>
            </a:extLst>
          </p:cNvPr>
          <p:cNvSpPr/>
          <p:nvPr/>
        </p:nvSpPr>
        <p:spPr>
          <a:xfrm>
            <a:off x="839416" y="1052737"/>
            <a:ext cx="10513168" cy="3024336"/>
          </a:xfrm>
          <a:prstGeom prst="snip2SameRect">
            <a:avLst>
              <a:gd name="adj1" fmla="val 16667"/>
              <a:gd name="adj2" fmla="val 13384"/>
            </a:avLst>
          </a:prstGeom>
        </p:spPr>
        <p:style>
          <a:lnRef idx="1">
            <a:schemeClr val="dk1"/>
          </a:lnRef>
          <a:fillRef idx="2">
            <a:schemeClr val="dk1"/>
          </a:fillRef>
          <a:effectRef idx="1">
            <a:schemeClr val="dk1"/>
          </a:effectRef>
          <a:fontRef idx="minor">
            <a:schemeClr val="dk1"/>
          </a:fontRef>
        </p:style>
        <p:txBody>
          <a:bodyPr rtlCol="0" anchor="ctr"/>
          <a:lstStyle/>
          <a:p>
            <a:pPr lvl="0" algn="ctr" eaLnBrk="0" hangingPunct="0">
              <a:spcBef>
                <a:spcPct val="20000"/>
              </a:spcBef>
            </a:pPr>
            <a:r>
              <a:rPr lang="en-IN" sz="1600" b="1" dirty="0">
                <a:solidFill>
                  <a:schemeClr val="tx1"/>
                </a:solidFill>
              </a:rPr>
              <a:t>Restrictive  &amp; Conditional Clauses – Open to Interpretation</a:t>
            </a:r>
          </a:p>
          <a:p>
            <a:pPr lvl="0" algn="ctr" eaLnBrk="0" hangingPunct="0">
              <a:spcBef>
                <a:spcPct val="20000"/>
              </a:spcBef>
            </a:pPr>
            <a:endParaRPr lang="en-US" sz="1600" b="1" i="1" dirty="0">
              <a:solidFill>
                <a:schemeClr val="tx1"/>
              </a:solidFill>
            </a:endParaRPr>
          </a:p>
          <a:p>
            <a:pPr marL="182563" lvl="0" eaLnBrk="0" hangingPunct="0">
              <a:spcBef>
                <a:spcPct val="20000"/>
              </a:spcBef>
            </a:pPr>
            <a:r>
              <a:rPr lang="en-US" sz="1400" i="1" u="sng" dirty="0">
                <a:solidFill>
                  <a:schemeClr val="tx1"/>
                </a:solidFill>
              </a:rPr>
              <a:t>Standard Insurance Policy Dispute Resolution Clause</a:t>
            </a:r>
          </a:p>
          <a:p>
            <a:pPr marL="182563" lvl="0" eaLnBrk="0" hangingPunct="0">
              <a:spcBef>
                <a:spcPct val="20000"/>
              </a:spcBef>
            </a:pPr>
            <a:r>
              <a:rPr lang="en-US" sz="1400" dirty="0">
                <a:solidFill>
                  <a:schemeClr val="tx1"/>
                </a:solidFill>
              </a:rPr>
              <a:t>If any dispute or difference shall arise as to the quantum to be paid under this policy (liability being otherwise admitted) such difference shall independently of all other questions be referred to the decision of a sole arbitrator to be appointed in writing by the parties to or if they cannot agree upon a single arbitrator within 30 days of any party invoking arbitration, the same shall be referred to a panel of three arbitrators, comprising of two arbitrators, one to be appointed by each of the parties to the dispute/difference and the third arbitrator to be appointed by such two arbitrators and arbitration shall be conducted under and in accordance with the provisions of the Arbitration and Conciliation Act, 1996. </a:t>
            </a:r>
          </a:p>
          <a:p>
            <a:pPr marL="182563" lvl="0" eaLnBrk="0" hangingPunct="0">
              <a:spcBef>
                <a:spcPct val="20000"/>
              </a:spcBef>
            </a:pPr>
            <a:r>
              <a:rPr lang="en-US" sz="1400" dirty="0">
                <a:solidFill>
                  <a:schemeClr val="tx1"/>
                </a:solidFill>
              </a:rPr>
              <a:t>It is clearly agreed and understood that no dispute or difference shall be referable to arbitration as herein before provided, if the Company has disputed or not accepted liability under or in respect of this policy.</a:t>
            </a:r>
            <a:endParaRPr lang="en-IN" sz="1400" dirty="0">
              <a:solidFill>
                <a:schemeClr val="tx1"/>
              </a:solidFill>
            </a:endParaRPr>
          </a:p>
        </p:txBody>
      </p:sp>
    </p:spTree>
    <p:extLst>
      <p:ext uri="{BB962C8B-B14F-4D97-AF65-F5344CB8AC3E}">
        <p14:creationId xmlns:p14="http://schemas.microsoft.com/office/powerpoint/2010/main" val="23418223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bstract blurred public library with bookshelves">
            <a:extLst>
              <a:ext uri="{FF2B5EF4-FFF2-40B4-BE49-F238E27FC236}">
                <a16:creationId xmlns:a16="http://schemas.microsoft.com/office/drawing/2014/main" id="{58B4505E-81FD-4852-8914-923322FA9DB8}"/>
              </a:ext>
            </a:extLst>
          </p:cNvPr>
          <p:cNvPicPr>
            <a:picLocks noChangeAspect="1"/>
          </p:cNvPicPr>
          <p:nvPr/>
        </p:nvPicPr>
        <p:blipFill>
          <a:blip r:embed="rId2">
            <a:alphaModFix amt="70000"/>
            <a:extLst>
              <a:ext uri="{28A0092B-C50C-407E-A947-70E740481C1C}">
                <a14:useLocalDpi xmlns:a14="http://schemas.microsoft.com/office/drawing/2010/main" val="0"/>
              </a:ext>
            </a:extLst>
          </a:blip>
          <a:stretch>
            <a:fillRect/>
          </a:stretch>
        </p:blipFill>
        <p:spPr>
          <a:xfrm>
            <a:off x="-2" y="0"/>
            <a:ext cx="12192002" cy="6858000"/>
          </a:xfrm>
          <a:prstGeom prst="rect">
            <a:avLst/>
          </a:prstGeom>
        </p:spPr>
      </p:pic>
      <p:sp>
        <p:nvSpPr>
          <p:cNvPr id="7" name="Title 6">
            <a:extLst>
              <a:ext uri="{FF2B5EF4-FFF2-40B4-BE49-F238E27FC236}">
                <a16:creationId xmlns:a16="http://schemas.microsoft.com/office/drawing/2014/main" id="{CB3E3D54-8867-4376-A8EC-A6D7E434D22A}"/>
              </a:ext>
            </a:extLst>
          </p:cNvPr>
          <p:cNvSpPr>
            <a:spLocks noGrp="1"/>
          </p:cNvSpPr>
          <p:nvPr>
            <p:ph type="title"/>
          </p:nvPr>
        </p:nvSpPr>
        <p:spPr/>
        <p:txBody>
          <a:bodyPr/>
          <a:lstStyle/>
          <a:p>
            <a:r>
              <a:rPr lang="en-IN" dirty="0"/>
              <a:t>Multi-Party Arbitrations </a:t>
            </a:r>
            <a:br>
              <a:rPr lang="en-IN" dirty="0"/>
            </a:br>
            <a:r>
              <a:rPr lang="en-IN" dirty="0"/>
              <a:t>Drafting clauses for complex arbitrations</a:t>
            </a:r>
          </a:p>
        </p:txBody>
      </p:sp>
      <p:sp>
        <p:nvSpPr>
          <p:cNvPr id="8" name="Text Placeholder 7">
            <a:extLst>
              <a:ext uri="{FF2B5EF4-FFF2-40B4-BE49-F238E27FC236}">
                <a16:creationId xmlns:a16="http://schemas.microsoft.com/office/drawing/2014/main" id="{DEE33FB2-3D2B-48EF-891E-C867137DE38A}"/>
              </a:ext>
            </a:extLst>
          </p:cNvPr>
          <p:cNvSpPr>
            <a:spLocks noGrp="1"/>
          </p:cNvSpPr>
          <p:nvPr>
            <p:ph type="body" idx="1"/>
          </p:nvPr>
        </p:nvSpPr>
        <p:spPr/>
        <p:txBody>
          <a:bodyPr/>
          <a:lstStyle/>
          <a:p>
            <a:endParaRPr lang="en-TV" dirty="0"/>
          </a:p>
        </p:txBody>
      </p:sp>
      <p:sp>
        <p:nvSpPr>
          <p:cNvPr id="4" name="Date Placeholder 3">
            <a:extLst>
              <a:ext uri="{FF2B5EF4-FFF2-40B4-BE49-F238E27FC236}">
                <a16:creationId xmlns:a16="http://schemas.microsoft.com/office/drawing/2014/main" id="{3E48C38C-2162-4409-A855-AB9CC7D357A5}"/>
              </a:ext>
            </a:extLst>
          </p:cNvPr>
          <p:cNvSpPr>
            <a:spLocks noGrp="1"/>
          </p:cNvSpPr>
          <p:nvPr>
            <p:ph type="dt" sz="half" idx="10"/>
          </p:nvPr>
        </p:nvSpPr>
        <p:spPr/>
        <p:txBody>
          <a:bodyPr/>
          <a:lstStyle/>
          <a:p>
            <a:r>
              <a:rPr lang="en-US"/>
              <a:t>Privileged &amp; Confidential</a:t>
            </a:r>
            <a:endParaRPr lang="en-US" dirty="0"/>
          </a:p>
        </p:txBody>
      </p:sp>
      <p:sp>
        <p:nvSpPr>
          <p:cNvPr id="5" name="Footer Placeholder 4">
            <a:extLst>
              <a:ext uri="{FF2B5EF4-FFF2-40B4-BE49-F238E27FC236}">
                <a16:creationId xmlns:a16="http://schemas.microsoft.com/office/drawing/2014/main" id="{22304DEB-4182-4AB3-A69E-4470B91F58FC}"/>
              </a:ext>
            </a:extLst>
          </p:cNvPr>
          <p:cNvSpPr>
            <a:spLocks noGrp="1"/>
          </p:cNvSpPr>
          <p:nvPr>
            <p:ph type="ftr" sz="quarter" idx="11"/>
          </p:nvPr>
        </p:nvSpPr>
        <p:spPr/>
        <p:txBody>
          <a:bodyPr/>
          <a:lstStyle/>
          <a:p>
            <a:pPr>
              <a:lnSpc>
                <a:spcPct val="110000"/>
              </a:lnSpc>
              <a:spcBef>
                <a:spcPct val="0"/>
              </a:spcBef>
              <a:buFont typeface="Arial" panose="020B0604020202020204" pitchFamily="34" charset="0"/>
              <a:buNone/>
            </a:pPr>
            <a:r>
              <a:rPr lang="en-US"/>
              <a:t>© Khaitan &amp; Co 2020</a:t>
            </a:r>
            <a:endParaRPr lang="en-US" dirty="0"/>
          </a:p>
        </p:txBody>
      </p:sp>
      <p:sp>
        <p:nvSpPr>
          <p:cNvPr id="6" name="Slide Number Placeholder 5">
            <a:extLst>
              <a:ext uri="{FF2B5EF4-FFF2-40B4-BE49-F238E27FC236}">
                <a16:creationId xmlns:a16="http://schemas.microsoft.com/office/drawing/2014/main" id="{91B0B77D-BD19-47ED-BC02-9ED81E83078A}"/>
              </a:ext>
            </a:extLst>
          </p:cNvPr>
          <p:cNvSpPr>
            <a:spLocks noGrp="1"/>
          </p:cNvSpPr>
          <p:nvPr>
            <p:ph type="sldNum" sz="quarter" idx="12"/>
          </p:nvPr>
        </p:nvSpPr>
        <p:spPr/>
        <p:txBody>
          <a:bodyPr/>
          <a:lstStyle/>
          <a:p>
            <a:fld id="{F1A170BE-7099-4CEB-92DF-645E70784EB8}" type="slidenum">
              <a:rPr lang="en-TV" smtClean="0"/>
              <a:t>12</a:t>
            </a:fld>
            <a:endParaRPr lang="en-TV"/>
          </a:p>
        </p:txBody>
      </p:sp>
    </p:spTree>
    <p:extLst>
      <p:ext uri="{BB962C8B-B14F-4D97-AF65-F5344CB8AC3E}">
        <p14:creationId xmlns:p14="http://schemas.microsoft.com/office/powerpoint/2010/main" val="15036981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8CB3EA6-547F-4228-B746-50CCC2573B23}"/>
              </a:ext>
            </a:extLst>
          </p:cNvPr>
          <p:cNvSpPr>
            <a:spLocks noGrp="1"/>
          </p:cNvSpPr>
          <p:nvPr>
            <p:ph idx="1"/>
          </p:nvPr>
        </p:nvSpPr>
        <p:spPr/>
        <p:txBody>
          <a:bodyPr>
            <a:noAutofit/>
          </a:bodyPr>
          <a:lstStyle/>
          <a:p>
            <a:r>
              <a:rPr lang="en-US" sz="2000" dirty="0">
                <a:solidFill>
                  <a:schemeClr val="accent1"/>
                </a:solidFill>
              </a:rPr>
              <a:t>Typically Two Possible Scenarios</a:t>
            </a:r>
          </a:p>
          <a:p>
            <a:pPr lvl="1"/>
            <a:r>
              <a:rPr lang="en-US" sz="1600" dirty="0"/>
              <a:t>Multiple parties to the same contract – consortium contracts, SHAs</a:t>
            </a:r>
          </a:p>
          <a:p>
            <a:pPr lvl="1"/>
            <a:r>
              <a:rPr lang="en-US" sz="1600" dirty="0"/>
              <a:t>Multiple contracts with different parties – Financing documentation</a:t>
            </a:r>
          </a:p>
          <a:p>
            <a:endParaRPr lang="en-US" sz="2000" dirty="0"/>
          </a:p>
          <a:p>
            <a:r>
              <a:rPr lang="en-US" sz="2000" dirty="0">
                <a:solidFill>
                  <a:schemeClr val="accent1"/>
                </a:solidFill>
              </a:rPr>
              <a:t>Potential Issues </a:t>
            </a:r>
          </a:p>
          <a:p>
            <a:pPr lvl="1"/>
            <a:r>
              <a:rPr lang="en-US" sz="1600" dirty="0"/>
              <a:t>Incongruous dispute resolution clauses in multiple contracts</a:t>
            </a:r>
          </a:p>
          <a:p>
            <a:pPr lvl="1"/>
            <a:r>
              <a:rPr lang="en-US" sz="1600" dirty="0"/>
              <a:t>Joinder of parties to arbitration once tribunal has been constituted.</a:t>
            </a:r>
          </a:p>
        </p:txBody>
      </p:sp>
      <p:sp>
        <p:nvSpPr>
          <p:cNvPr id="3" name="Title 2">
            <a:extLst>
              <a:ext uri="{FF2B5EF4-FFF2-40B4-BE49-F238E27FC236}">
                <a16:creationId xmlns:a16="http://schemas.microsoft.com/office/drawing/2014/main" id="{842EC34B-5260-4299-B964-3EE33088C0F6}"/>
              </a:ext>
            </a:extLst>
          </p:cNvPr>
          <p:cNvSpPr>
            <a:spLocks noGrp="1"/>
          </p:cNvSpPr>
          <p:nvPr>
            <p:ph type="title"/>
          </p:nvPr>
        </p:nvSpPr>
        <p:spPr/>
        <p:txBody>
          <a:bodyPr>
            <a:normAutofit/>
          </a:bodyPr>
          <a:lstStyle/>
          <a:p>
            <a:r>
              <a:rPr lang="fr-FR" dirty="0"/>
              <a:t>Multi-Party Arbitrations</a:t>
            </a:r>
          </a:p>
        </p:txBody>
      </p:sp>
      <p:sp>
        <p:nvSpPr>
          <p:cNvPr id="4" name="Date Placeholder 3">
            <a:extLst>
              <a:ext uri="{FF2B5EF4-FFF2-40B4-BE49-F238E27FC236}">
                <a16:creationId xmlns:a16="http://schemas.microsoft.com/office/drawing/2014/main" id="{6917B90B-948B-41A2-A73A-5FEE1B967FD2}"/>
              </a:ext>
            </a:extLst>
          </p:cNvPr>
          <p:cNvSpPr>
            <a:spLocks noGrp="1"/>
          </p:cNvSpPr>
          <p:nvPr>
            <p:ph type="dt" sz="half" idx="10"/>
          </p:nvPr>
        </p:nvSpPr>
        <p:spPr/>
        <p:txBody>
          <a:bodyPr/>
          <a:lstStyle/>
          <a:p>
            <a:r>
              <a:rPr lang="en-US"/>
              <a:t>Privileged &amp; Confidential</a:t>
            </a:r>
            <a:endParaRPr lang="en-US" dirty="0"/>
          </a:p>
        </p:txBody>
      </p:sp>
      <p:sp>
        <p:nvSpPr>
          <p:cNvPr id="5" name="Footer Placeholder 4">
            <a:extLst>
              <a:ext uri="{FF2B5EF4-FFF2-40B4-BE49-F238E27FC236}">
                <a16:creationId xmlns:a16="http://schemas.microsoft.com/office/drawing/2014/main" id="{FD633967-E904-4BF7-972C-DFCD36815173}"/>
              </a:ext>
            </a:extLst>
          </p:cNvPr>
          <p:cNvSpPr>
            <a:spLocks noGrp="1"/>
          </p:cNvSpPr>
          <p:nvPr>
            <p:ph type="ftr" sz="quarter" idx="11"/>
          </p:nvPr>
        </p:nvSpPr>
        <p:spPr/>
        <p:txBody>
          <a:bodyPr/>
          <a:lstStyle/>
          <a:p>
            <a:pPr>
              <a:lnSpc>
                <a:spcPct val="110000"/>
              </a:lnSpc>
              <a:spcBef>
                <a:spcPct val="0"/>
              </a:spcBef>
              <a:buFont typeface="Arial" panose="020B0604020202020204" pitchFamily="34" charset="0"/>
              <a:buNone/>
            </a:pPr>
            <a:r>
              <a:rPr lang="en-US"/>
              <a:t>© Khaitan &amp; Co 2020</a:t>
            </a:r>
            <a:endParaRPr lang="en-US" dirty="0"/>
          </a:p>
        </p:txBody>
      </p:sp>
      <p:sp>
        <p:nvSpPr>
          <p:cNvPr id="6" name="Slide Number Placeholder 5">
            <a:extLst>
              <a:ext uri="{FF2B5EF4-FFF2-40B4-BE49-F238E27FC236}">
                <a16:creationId xmlns:a16="http://schemas.microsoft.com/office/drawing/2014/main" id="{2B816774-D714-469E-BCE7-D0DF84074DCA}"/>
              </a:ext>
            </a:extLst>
          </p:cNvPr>
          <p:cNvSpPr>
            <a:spLocks noGrp="1"/>
          </p:cNvSpPr>
          <p:nvPr>
            <p:ph type="sldNum" sz="quarter" idx="12"/>
          </p:nvPr>
        </p:nvSpPr>
        <p:spPr/>
        <p:txBody>
          <a:bodyPr/>
          <a:lstStyle/>
          <a:p>
            <a:fld id="{F1A170BE-7099-4CEB-92DF-645E70784EB8}" type="slidenum">
              <a:rPr lang="en-TV" smtClean="0"/>
              <a:t>13</a:t>
            </a:fld>
            <a:endParaRPr lang="en-TV"/>
          </a:p>
        </p:txBody>
      </p:sp>
    </p:spTree>
    <p:extLst>
      <p:ext uri="{BB962C8B-B14F-4D97-AF65-F5344CB8AC3E}">
        <p14:creationId xmlns:p14="http://schemas.microsoft.com/office/powerpoint/2010/main" val="24310694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8CB3EA6-547F-4228-B746-50CCC2573B23}"/>
              </a:ext>
            </a:extLst>
          </p:cNvPr>
          <p:cNvSpPr>
            <a:spLocks noGrp="1"/>
          </p:cNvSpPr>
          <p:nvPr>
            <p:ph idx="1"/>
          </p:nvPr>
        </p:nvSpPr>
        <p:spPr/>
        <p:txBody>
          <a:bodyPr>
            <a:noAutofit/>
          </a:bodyPr>
          <a:lstStyle/>
          <a:p>
            <a:r>
              <a:rPr lang="en-US" dirty="0"/>
              <a:t>Clarity of appointment / invocation procedures – Courts will interpret strictly</a:t>
            </a:r>
          </a:p>
          <a:p>
            <a:endParaRPr lang="en-US" dirty="0"/>
          </a:p>
          <a:p>
            <a:r>
              <a:rPr lang="en-US" dirty="0"/>
              <a:t>Identify (if possible) likelihood of ‘camps’ / ‘sides’ which may form in case of a dispute and ensure clause fits this scenario (LCIA Approach) – Investors v. Promoter groups; Lenders v. Borrowers and Security Providers. Also important to consider a scenario where only some of the parties to an agreement may have disputes between them.</a:t>
            </a:r>
          </a:p>
          <a:p>
            <a:endParaRPr lang="en-US" dirty="0"/>
          </a:p>
          <a:p>
            <a:r>
              <a:rPr lang="en-US" dirty="0"/>
              <a:t>In case of multiple contracts – (</a:t>
            </a:r>
            <a:r>
              <a:rPr lang="en-US" dirty="0" err="1"/>
              <a:t>i</a:t>
            </a:r>
            <a:r>
              <a:rPr lang="en-US" dirty="0"/>
              <a:t>) Umbrella arbitration agreement which is referred in each contract (stamp duty advantages); OR (ii) Ensure arbitration clause of each contract is similar / compatible.</a:t>
            </a:r>
          </a:p>
          <a:p>
            <a:endParaRPr lang="en-US" dirty="0"/>
          </a:p>
          <a:p>
            <a:r>
              <a:rPr lang="en-US" dirty="0"/>
              <a:t>Choosing the right arbitral institution – Several Rules provide specific provisions for consolidation, composite references and easy of appointment of arbitrators.</a:t>
            </a:r>
          </a:p>
        </p:txBody>
      </p:sp>
      <p:sp>
        <p:nvSpPr>
          <p:cNvPr id="3" name="Title 2">
            <a:extLst>
              <a:ext uri="{FF2B5EF4-FFF2-40B4-BE49-F238E27FC236}">
                <a16:creationId xmlns:a16="http://schemas.microsoft.com/office/drawing/2014/main" id="{842EC34B-5260-4299-B964-3EE33088C0F6}"/>
              </a:ext>
            </a:extLst>
          </p:cNvPr>
          <p:cNvSpPr>
            <a:spLocks noGrp="1"/>
          </p:cNvSpPr>
          <p:nvPr>
            <p:ph type="title"/>
          </p:nvPr>
        </p:nvSpPr>
        <p:spPr/>
        <p:txBody>
          <a:bodyPr>
            <a:normAutofit/>
          </a:bodyPr>
          <a:lstStyle/>
          <a:p>
            <a:r>
              <a:rPr lang="en-US" dirty="0"/>
              <a:t>Multi-Party Arbitrations | Drafting Tips</a:t>
            </a:r>
          </a:p>
        </p:txBody>
      </p:sp>
      <p:sp>
        <p:nvSpPr>
          <p:cNvPr id="4" name="Date Placeholder 3">
            <a:extLst>
              <a:ext uri="{FF2B5EF4-FFF2-40B4-BE49-F238E27FC236}">
                <a16:creationId xmlns:a16="http://schemas.microsoft.com/office/drawing/2014/main" id="{6917B90B-948B-41A2-A73A-5FEE1B967FD2}"/>
              </a:ext>
            </a:extLst>
          </p:cNvPr>
          <p:cNvSpPr>
            <a:spLocks noGrp="1"/>
          </p:cNvSpPr>
          <p:nvPr>
            <p:ph type="dt" sz="half" idx="10"/>
          </p:nvPr>
        </p:nvSpPr>
        <p:spPr/>
        <p:txBody>
          <a:bodyPr/>
          <a:lstStyle/>
          <a:p>
            <a:r>
              <a:rPr lang="en-US"/>
              <a:t>Privileged &amp; Confidential</a:t>
            </a:r>
            <a:endParaRPr lang="en-US" dirty="0"/>
          </a:p>
        </p:txBody>
      </p:sp>
      <p:sp>
        <p:nvSpPr>
          <p:cNvPr id="5" name="Footer Placeholder 4">
            <a:extLst>
              <a:ext uri="{FF2B5EF4-FFF2-40B4-BE49-F238E27FC236}">
                <a16:creationId xmlns:a16="http://schemas.microsoft.com/office/drawing/2014/main" id="{FD633967-E904-4BF7-972C-DFCD36815173}"/>
              </a:ext>
            </a:extLst>
          </p:cNvPr>
          <p:cNvSpPr>
            <a:spLocks noGrp="1"/>
          </p:cNvSpPr>
          <p:nvPr>
            <p:ph type="ftr" sz="quarter" idx="11"/>
          </p:nvPr>
        </p:nvSpPr>
        <p:spPr/>
        <p:txBody>
          <a:bodyPr/>
          <a:lstStyle/>
          <a:p>
            <a:pPr>
              <a:lnSpc>
                <a:spcPct val="110000"/>
              </a:lnSpc>
              <a:spcBef>
                <a:spcPct val="0"/>
              </a:spcBef>
              <a:buFont typeface="Arial" panose="020B0604020202020204" pitchFamily="34" charset="0"/>
              <a:buNone/>
            </a:pPr>
            <a:r>
              <a:rPr lang="en-US"/>
              <a:t>© Khaitan &amp; Co 2020</a:t>
            </a:r>
            <a:endParaRPr lang="en-US" dirty="0"/>
          </a:p>
        </p:txBody>
      </p:sp>
      <p:sp>
        <p:nvSpPr>
          <p:cNvPr id="6" name="Slide Number Placeholder 5">
            <a:extLst>
              <a:ext uri="{FF2B5EF4-FFF2-40B4-BE49-F238E27FC236}">
                <a16:creationId xmlns:a16="http://schemas.microsoft.com/office/drawing/2014/main" id="{2B816774-D714-469E-BCE7-D0DF84074DCA}"/>
              </a:ext>
            </a:extLst>
          </p:cNvPr>
          <p:cNvSpPr>
            <a:spLocks noGrp="1"/>
          </p:cNvSpPr>
          <p:nvPr>
            <p:ph type="sldNum" sz="quarter" idx="12"/>
          </p:nvPr>
        </p:nvSpPr>
        <p:spPr/>
        <p:txBody>
          <a:bodyPr/>
          <a:lstStyle/>
          <a:p>
            <a:fld id="{F1A170BE-7099-4CEB-92DF-645E70784EB8}" type="slidenum">
              <a:rPr lang="en-TV" smtClean="0"/>
              <a:t>14</a:t>
            </a:fld>
            <a:endParaRPr lang="en-TV"/>
          </a:p>
        </p:txBody>
      </p:sp>
    </p:spTree>
    <p:extLst>
      <p:ext uri="{BB962C8B-B14F-4D97-AF65-F5344CB8AC3E}">
        <p14:creationId xmlns:p14="http://schemas.microsoft.com/office/powerpoint/2010/main" val="3239884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8CB3EA6-547F-4228-B746-50CCC2573B23}"/>
              </a:ext>
            </a:extLst>
          </p:cNvPr>
          <p:cNvSpPr>
            <a:spLocks noGrp="1"/>
          </p:cNvSpPr>
          <p:nvPr>
            <p:ph idx="1"/>
          </p:nvPr>
        </p:nvSpPr>
        <p:spPr/>
        <p:txBody>
          <a:bodyPr>
            <a:noAutofit/>
          </a:bodyPr>
          <a:lstStyle/>
          <a:p>
            <a:r>
              <a:rPr lang="en-US" dirty="0">
                <a:solidFill>
                  <a:schemeClr val="accent1"/>
                </a:solidFill>
              </a:rPr>
              <a:t>Joinder of Parties</a:t>
            </a:r>
            <a:r>
              <a:rPr lang="en-US" dirty="0"/>
              <a:t> – ICC (Art 7), SIAC (Rule 7), and LCIA (22.1 (viii)) all provide for joinder of an additional party after invocation of arbitration by consent of all parties and/or if additional party is prima facie bound</a:t>
            </a:r>
          </a:p>
          <a:p>
            <a:pPr marL="0" indent="0">
              <a:buNone/>
            </a:pPr>
            <a:endParaRPr lang="en-US" dirty="0"/>
          </a:p>
          <a:p>
            <a:r>
              <a:rPr lang="en-US" dirty="0">
                <a:solidFill>
                  <a:schemeClr val="accent1"/>
                </a:solidFill>
              </a:rPr>
              <a:t>Appointment of the Tribunal </a:t>
            </a:r>
            <a:r>
              <a:rPr lang="en-US" dirty="0"/>
              <a:t>- Most institutional rules provide for appointment by the institution in case parties cannot agree on arbitrators or on sides / camps (ICC Rules 2017 (Art 12), LCIA Rules 2014 (Art 8), and SIAC Rules 2016 (Art 9)</a:t>
            </a:r>
          </a:p>
          <a:p>
            <a:endParaRPr lang="en-US" dirty="0"/>
          </a:p>
          <a:p>
            <a:r>
              <a:rPr lang="en-US" dirty="0">
                <a:solidFill>
                  <a:schemeClr val="accent1"/>
                </a:solidFill>
              </a:rPr>
              <a:t>Consolidation of Proceedings </a:t>
            </a:r>
            <a:r>
              <a:rPr lang="en-US" dirty="0"/>
              <a:t>– application for joining multiple arbitration proceedings together into a single proceeding – ICC (Art 10), SIAC (Rule 8), MCIA (Rule 5), and LCIA (Art 22.1(ix) and (x))</a:t>
            </a:r>
          </a:p>
          <a:p>
            <a:pPr marL="0" indent="0">
              <a:buNone/>
            </a:pPr>
            <a:endParaRPr lang="en-US" dirty="0"/>
          </a:p>
          <a:p>
            <a:r>
              <a:rPr lang="en-US" dirty="0">
                <a:solidFill>
                  <a:schemeClr val="accent1"/>
                </a:solidFill>
              </a:rPr>
              <a:t>Composite References </a:t>
            </a:r>
            <a:r>
              <a:rPr lang="en-US" dirty="0"/>
              <a:t>– referring multiple interconnected disputes / contracts / claims to a single arbitration – ICC (Art 8 and 9), and SIAC (Rule 6).</a:t>
            </a:r>
          </a:p>
        </p:txBody>
      </p:sp>
      <p:sp>
        <p:nvSpPr>
          <p:cNvPr id="3" name="Title 2">
            <a:extLst>
              <a:ext uri="{FF2B5EF4-FFF2-40B4-BE49-F238E27FC236}">
                <a16:creationId xmlns:a16="http://schemas.microsoft.com/office/drawing/2014/main" id="{842EC34B-5260-4299-B964-3EE33088C0F6}"/>
              </a:ext>
            </a:extLst>
          </p:cNvPr>
          <p:cNvSpPr>
            <a:spLocks noGrp="1"/>
          </p:cNvSpPr>
          <p:nvPr>
            <p:ph type="title"/>
          </p:nvPr>
        </p:nvSpPr>
        <p:spPr/>
        <p:txBody>
          <a:bodyPr>
            <a:normAutofit/>
          </a:bodyPr>
          <a:lstStyle/>
          <a:p>
            <a:r>
              <a:rPr lang="en-US" dirty="0"/>
              <a:t>Multi-Party Arbitrations | Institutional Rules</a:t>
            </a:r>
          </a:p>
        </p:txBody>
      </p:sp>
      <p:sp>
        <p:nvSpPr>
          <p:cNvPr id="4" name="Date Placeholder 3">
            <a:extLst>
              <a:ext uri="{FF2B5EF4-FFF2-40B4-BE49-F238E27FC236}">
                <a16:creationId xmlns:a16="http://schemas.microsoft.com/office/drawing/2014/main" id="{6917B90B-948B-41A2-A73A-5FEE1B967FD2}"/>
              </a:ext>
            </a:extLst>
          </p:cNvPr>
          <p:cNvSpPr>
            <a:spLocks noGrp="1"/>
          </p:cNvSpPr>
          <p:nvPr>
            <p:ph type="dt" sz="half" idx="10"/>
          </p:nvPr>
        </p:nvSpPr>
        <p:spPr/>
        <p:txBody>
          <a:bodyPr/>
          <a:lstStyle/>
          <a:p>
            <a:r>
              <a:rPr lang="en-US"/>
              <a:t>Privileged &amp; Confidential</a:t>
            </a:r>
            <a:endParaRPr lang="en-US" dirty="0"/>
          </a:p>
        </p:txBody>
      </p:sp>
      <p:sp>
        <p:nvSpPr>
          <p:cNvPr id="5" name="Footer Placeholder 4">
            <a:extLst>
              <a:ext uri="{FF2B5EF4-FFF2-40B4-BE49-F238E27FC236}">
                <a16:creationId xmlns:a16="http://schemas.microsoft.com/office/drawing/2014/main" id="{FD633967-E904-4BF7-972C-DFCD36815173}"/>
              </a:ext>
            </a:extLst>
          </p:cNvPr>
          <p:cNvSpPr>
            <a:spLocks noGrp="1"/>
          </p:cNvSpPr>
          <p:nvPr>
            <p:ph type="ftr" sz="quarter" idx="11"/>
          </p:nvPr>
        </p:nvSpPr>
        <p:spPr/>
        <p:txBody>
          <a:bodyPr/>
          <a:lstStyle/>
          <a:p>
            <a:pPr>
              <a:lnSpc>
                <a:spcPct val="110000"/>
              </a:lnSpc>
              <a:spcBef>
                <a:spcPct val="0"/>
              </a:spcBef>
              <a:buFont typeface="Arial" panose="020B0604020202020204" pitchFamily="34" charset="0"/>
              <a:buNone/>
            </a:pPr>
            <a:r>
              <a:rPr lang="en-US"/>
              <a:t>© Khaitan &amp; Co 2020</a:t>
            </a:r>
            <a:endParaRPr lang="en-US" dirty="0"/>
          </a:p>
        </p:txBody>
      </p:sp>
      <p:sp>
        <p:nvSpPr>
          <p:cNvPr id="6" name="Slide Number Placeholder 5">
            <a:extLst>
              <a:ext uri="{FF2B5EF4-FFF2-40B4-BE49-F238E27FC236}">
                <a16:creationId xmlns:a16="http://schemas.microsoft.com/office/drawing/2014/main" id="{2B816774-D714-469E-BCE7-D0DF84074DCA}"/>
              </a:ext>
            </a:extLst>
          </p:cNvPr>
          <p:cNvSpPr>
            <a:spLocks noGrp="1"/>
          </p:cNvSpPr>
          <p:nvPr>
            <p:ph type="sldNum" sz="quarter" idx="12"/>
          </p:nvPr>
        </p:nvSpPr>
        <p:spPr/>
        <p:txBody>
          <a:bodyPr/>
          <a:lstStyle/>
          <a:p>
            <a:fld id="{F1A170BE-7099-4CEB-92DF-645E70784EB8}" type="slidenum">
              <a:rPr lang="en-TV" smtClean="0"/>
              <a:t>15</a:t>
            </a:fld>
            <a:endParaRPr lang="en-TV"/>
          </a:p>
        </p:txBody>
      </p:sp>
    </p:spTree>
    <p:extLst>
      <p:ext uri="{BB962C8B-B14F-4D97-AF65-F5344CB8AC3E}">
        <p14:creationId xmlns:p14="http://schemas.microsoft.com/office/powerpoint/2010/main" val="22417056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bstract blurred public library with bookshelves">
            <a:extLst>
              <a:ext uri="{FF2B5EF4-FFF2-40B4-BE49-F238E27FC236}">
                <a16:creationId xmlns:a16="http://schemas.microsoft.com/office/drawing/2014/main" id="{19EB334B-44A9-47E1-A093-174C9E9176EE}"/>
              </a:ext>
            </a:extLst>
          </p:cNvPr>
          <p:cNvPicPr>
            <a:picLocks noChangeAspect="1"/>
          </p:cNvPicPr>
          <p:nvPr/>
        </p:nvPicPr>
        <p:blipFill>
          <a:blip r:embed="rId2">
            <a:alphaModFix amt="70000"/>
            <a:extLst>
              <a:ext uri="{28A0092B-C50C-407E-A947-70E740481C1C}">
                <a14:useLocalDpi xmlns:a14="http://schemas.microsoft.com/office/drawing/2010/main" val="0"/>
              </a:ext>
            </a:extLst>
          </a:blip>
          <a:stretch>
            <a:fillRect/>
          </a:stretch>
        </p:blipFill>
        <p:spPr>
          <a:xfrm>
            <a:off x="-2" y="0"/>
            <a:ext cx="12192002" cy="6858000"/>
          </a:xfrm>
          <a:prstGeom prst="rect">
            <a:avLst/>
          </a:prstGeom>
        </p:spPr>
      </p:pic>
      <p:sp>
        <p:nvSpPr>
          <p:cNvPr id="7" name="Title 6">
            <a:extLst>
              <a:ext uri="{FF2B5EF4-FFF2-40B4-BE49-F238E27FC236}">
                <a16:creationId xmlns:a16="http://schemas.microsoft.com/office/drawing/2014/main" id="{CB3E3D54-8867-4376-A8EC-A6D7E434D22A}"/>
              </a:ext>
            </a:extLst>
          </p:cNvPr>
          <p:cNvSpPr>
            <a:spLocks noGrp="1"/>
          </p:cNvSpPr>
          <p:nvPr>
            <p:ph type="title"/>
          </p:nvPr>
        </p:nvSpPr>
        <p:spPr/>
        <p:txBody>
          <a:bodyPr/>
          <a:lstStyle/>
          <a:p>
            <a:r>
              <a:rPr lang="en-IN" dirty="0"/>
              <a:t>Model Clauses </a:t>
            </a:r>
            <a:br>
              <a:rPr lang="en-IN" dirty="0"/>
            </a:br>
            <a:endParaRPr lang="en-IN" dirty="0"/>
          </a:p>
        </p:txBody>
      </p:sp>
      <p:sp>
        <p:nvSpPr>
          <p:cNvPr id="8" name="Text Placeholder 7">
            <a:extLst>
              <a:ext uri="{FF2B5EF4-FFF2-40B4-BE49-F238E27FC236}">
                <a16:creationId xmlns:a16="http://schemas.microsoft.com/office/drawing/2014/main" id="{DEE33FB2-3D2B-48EF-891E-C867137DE38A}"/>
              </a:ext>
            </a:extLst>
          </p:cNvPr>
          <p:cNvSpPr>
            <a:spLocks noGrp="1"/>
          </p:cNvSpPr>
          <p:nvPr>
            <p:ph type="body" idx="1"/>
          </p:nvPr>
        </p:nvSpPr>
        <p:spPr/>
        <p:txBody>
          <a:bodyPr/>
          <a:lstStyle/>
          <a:p>
            <a:endParaRPr lang="en-TV" dirty="0"/>
          </a:p>
        </p:txBody>
      </p:sp>
      <p:sp>
        <p:nvSpPr>
          <p:cNvPr id="4" name="Date Placeholder 3">
            <a:extLst>
              <a:ext uri="{FF2B5EF4-FFF2-40B4-BE49-F238E27FC236}">
                <a16:creationId xmlns:a16="http://schemas.microsoft.com/office/drawing/2014/main" id="{3E48C38C-2162-4409-A855-AB9CC7D357A5}"/>
              </a:ext>
            </a:extLst>
          </p:cNvPr>
          <p:cNvSpPr>
            <a:spLocks noGrp="1"/>
          </p:cNvSpPr>
          <p:nvPr>
            <p:ph type="dt" sz="half" idx="10"/>
          </p:nvPr>
        </p:nvSpPr>
        <p:spPr/>
        <p:txBody>
          <a:bodyPr/>
          <a:lstStyle/>
          <a:p>
            <a:r>
              <a:rPr lang="en-US"/>
              <a:t>Privileged &amp; Confidential</a:t>
            </a:r>
            <a:endParaRPr lang="en-US" dirty="0"/>
          </a:p>
        </p:txBody>
      </p:sp>
      <p:sp>
        <p:nvSpPr>
          <p:cNvPr id="5" name="Footer Placeholder 4">
            <a:extLst>
              <a:ext uri="{FF2B5EF4-FFF2-40B4-BE49-F238E27FC236}">
                <a16:creationId xmlns:a16="http://schemas.microsoft.com/office/drawing/2014/main" id="{22304DEB-4182-4AB3-A69E-4470B91F58FC}"/>
              </a:ext>
            </a:extLst>
          </p:cNvPr>
          <p:cNvSpPr>
            <a:spLocks noGrp="1"/>
          </p:cNvSpPr>
          <p:nvPr>
            <p:ph type="ftr" sz="quarter" idx="11"/>
          </p:nvPr>
        </p:nvSpPr>
        <p:spPr/>
        <p:txBody>
          <a:bodyPr/>
          <a:lstStyle/>
          <a:p>
            <a:pPr>
              <a:lnSpc>
                <a:spcPct val="110000"/>
              </a:lnSpc>
              <a:spcBef>
                <a:spcPct val="0"/>
              </a:spcBef>
              <a:buFont typeface="Arial" panose="020B0604020202020204" pitchFamily="34" charset="0"/>
              <a:buNone/>
            </a:pPr>
            <a:r>
              <a:rPr lang="en-US"/>
              <a:t>© Khaitan &amp; Co 2020</a:t>
            </a:r>
            <a:endParaRPr lang="en-US" dirty="0"/>
          </a:p>
        </p:txBody>
      </p:sp>
      <p:sp>
        <p:nvSpPr>
          <p:cNvPr id="6" name="Slide Number Placeholder 5">
            <a:extLst>
              <a:ext uri="{FF2B5EF4-FFF2-40B4-BE49-F238E27FC236}">
                <a16:creationId xmlns:a16="http://schemas.microsoft.com/office/drawing/2014/main" id="{91B0B77D-BD19-47ED-BC02-9ED81E83078A}"/>
              </a:ext>
            </a:extLst>
          </p:cNvPr>
          <p:cNvSpPr>
            <a:spLocks noGrp="1"/>
          </p:cNvSpPr>
          <p:nvPr>
            <p:ph type="sldNum" sz="quarter" idx="12"/>
          </p:nvPr>
        </p:nvSpPr>
        <p:spPr/>
        <p:txBody>
          <a:bodyPr/>
          <a:lstStyle/>
          <a:p>
            <a:fld id="{F1A170BE-7099-4CEB-92DF-645E70784EB8}" type="slidenum">
              <a:rPr lang="en-TV" smtClean="0"/>
              <a:t>16</a:t>
            </a:fld>
            <a:endParaRPr lang="en-TV"/>
          </a:p>
        </p:txBody>
      </p:sp>
    </p:spTree>
    <p:extLst>
      <p:ext uri="{BB962C8B-B14F-4D97-AF65-F5344CB8AC3E}">
        <p14:creationId xmlns:p14="http://schemas.microsoft.com/office/powerpoint/2010/main" val="22835910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8CB3EA6-547F-4228-B746-50CCC2573B23}"/>
              </a:ext>
            </a:extLst>
          </p:cNvPr>
          <p:cNvSpPr>
            <a:spLocks noGrp="1"/>
          </p:cNvSpPr>
          <p:nvPr>
            <p:ph idx="1"/>
          </p:nvPr>
        </p:nvSpPr>
        <p:spPr/>
        <p:txBody>
          <a:bodyPr>
            <a:noAutofit/>
          </a:bodyPr>
          <a:lstStyle/>
          <a:p>
            <a:pPr marL="0" indent="0">
              <a:buNone/>
            </a:pPr>
            <a:r>
              <a:rPr lang="en-US" b="1" i="1" dirty="0"/>
              <a:t>In the event of any question, difference or dispute, arising under or in connection with this Agreement, including any question regarding its existence, validity or termination (“Dispute”), then such Dispute shall be settled finally and exclusively by arbitration under and in accordance with the Indian Arbitration and Conciliation Act, 1996 or any statutory modification or reenactment thereof. The Parties shall mutually agree to the appointment of a sole arbitrator to determine the Dispute. In the event of the parties failing to so agree within a period of 30 (thirty) days, each Party shall appoint one arbitrator, and the two arbitrators so appointed shall jointly appoint a third arbitrator. The seat of the arbitration shall be [    ]. The Language of the arbitration will be [    ].</a:t>
            </a:r>
          </a:p>
        </p:txBody>
      </p:sp>
      <p:sp>
        <p:nvSpPr>
          <p:cNvPr id="3" name="Title 2">
            <a:extLst>
              <a:ext uri="{FF2B5EF4-FFF2-40B4-BE49-F238E27FC236}">
                <a16:creationId xmlns:a16="http://schemas.microsoft.com/office/drawing/2014/main" id="{842EC34B-5260-4299-B964-3EE33088C0F6}"/>
              </a:ext>
            </a:extLst>
          </p:cNvPr>
          <p:cNvSpPr>
            <a:spLocks noGrp="1"/>
          </p:cNvSpPr>
          <p:nvPr>
            <p:ph type="title"/>
          </p:nvPr>
        </p:nvSpPr>
        <p:spPr/>
        <p:txBody>
          <a:bodyPr>
            <a:normAutofit/>
          </a:bodyPr>
          <a:lstStyle/>
          <a:p>
            <a:r>
              <a:rPr lang="en-US" dirty="0"/>
              <a:t>Ad hoc Arbitration </a:t>
            </a:r>
          </a:p>
        </p:txBody>
      </p:sp>
      <p:sp>
        <p:nvSpPr>
          <p:cNvPr id="4" name="Date Placeholder 3">
            <a:extLst>
              <a:ext uri="{FF2B5EF4-FFF2-40B4-BE49-F238E27FC236}">
                <a16:creationId xmlns:a16="http://schemas.microsoft.com/office/drawing/2014/main" id="{6917B90B-948B-41A2-A73A-5FEE1B967FD2}"/>
              </a:ext>
            </a:extLst>
          </p:cNvPr>
          <p:cNvSpPr>
            <a:spLocks noGrp="1"/>
          </p:cNvSpPr>
          <p:nvPr>
            <p:ph type="dt" sz="half" idx="10"/>
          </p:nvPr>
        </p:nvSpPr>
        <p:spPr/>
        <p:txBody>
          <a:bodyPr/>
          <a:lstStyle/>
          <a:p>
            <a:r>
              <a:rPr lang="en-US"/>
              <a:t>Privileged &amp; Confidential</a:t>
            </a:r>
            <a:endParaRPr lang="en-US" dirty="0"/>
          </a:p>
        </p:txBody>
      </p:sp>
      <p:sp>
        <p:nvSpPr>
          <p:cNvPr id="5" name="Footer Placeholder 4">
            <a:extLst>
              <a:ext uri="{FF2B5EF4-FFF2-40B4-BE49-F238E27FC236}">
                <a16:creationId xmlns:a16="http://schemas.microsoft.com/office/drawing/2014/main" id="{FD633967-E904-4BF7-972C-DFCD36815173}"/>
              </a:ext>
            </a:extLst>
          </p:cNvPr>
          <p:cNvSpPr>
            <a:spLocks noGrp="1"/>
          </p:cNvSpPr>
          <p:nvPr>
            <p:ph type="ftr" sz="quarter" idx="11"/>
          </p:nvPr>
        </p:nvSpPr>
        <p:spPr/>
        <p:txBody>
          <a:bodyPr/>
          <a:lstStyle/>
          <a:p>
            <a:pPr>
              <a:lnSpc>
                <a:spcPct val="110000"/>
              </a:lnSpc>
              <a:spcBef>
                <a:spcPct val="0"/>
              </a:spcBef>
              <a:buFont typeface="Arial" panose="020B0604020202020204" pitchFamily="34" charset="0"/>
              <a:buNone/>
            </a:pPr>
            <a:r>
              <a:rPr lang="en-US"/>
              <a:t>© Khaitan &amp; Co 2020</a:t>
            </a:r>
            <a:endParaRPr lang="en-US" dirty="0"/>
          </a:p>
        </p:txBody>
      </p:sp>
      <p:sp>
        <p:nvSpPr>
          <p:cNvPr id="6" name="Slide Number Placeholder 5">
            <a:extLst>
              <a:ext uri="{FF2B5EF4-FFF2-40B4-BE49-F238E27FC236}">
                <a16:creationId xmlns:a16="http://schemas.microsoft.com/office/drawing/2014/main" id="{2B816774-D714-469E-BCE7-D0DF84074DCA}"/>
              </a:ext>
            </a:extLst>
          </p:cNvPr>
          <p:cNvSpPr>
            <a:spLocks noGrp="1"/>
          </p:cNvSpPr>
          <p:nvPr>
            <p:ph type="sldNum" sz="quarter" idx="12"/>
          </p:nvPr>
        </p:nvSpPr>
        <p:spPr/>
        <p:txBody>
          <a:bodyPr/>
          <a:lstStyle/>
          <a:p>
            <a:fld id="{F1A170BE-7099-4CEB-92DF-645E70784EB8}" type="slidenum">
              <a:rPr lang="en-TV" smtClean="0"/>
              <a:t>17</a:t>
            </a:fld>
            <a:endParaRPr lang="en-TV"/>
          </a:p>
        </p:txBody>
      </p:sp>
    </p:spTree>
    <p:extLst>
      <p:ext uri="{BB962C8B-B14F-4D97-AF65-F5344CB8AC3E}">
        <p14:creationId xmlns:p14="http://schemas.microsoft.com/office/powerpoint/2010/main" val="29079418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8CB3EA6-547F-4228-B746-50CCC2573B23}"/>
              </a:ext>
            </a:extLst>
          </p:cNvPr>
          <p:cNvSpPr>
            <a:spLocks noGrp="1"/>
          </p:cNvSpPr>
          <p:nvPr>
            <p:ph idx="1"/>
          </p:nvPr>
        </p:nvSpPr>
        <p:spPr/>
        <p:txBody>
          <a:bodyPr>
            <a:noAutofit/>
          </a:bodyPr>
          <a:lstStyle/>
          <a:p>
            <a:pPr marL="0" indent="0">
              <a:buNone/>
            </a:pPr>
            <a:r>
              <a:rPr lang="en-US" b="1" i="1" dirty="0"/>
              <a:t>In the event of any question, difference or dispute, arising under or in connection with this Agreement, including any question regarding its existence, validity or termination (“Dispute”), then such Dispute shall be settled finally and exclusively by fast track arbitration under and in accordance with section 29B and other applicable provisions of the Indian Arbitration and Conciliation Act, 1996 or any statutory modification or reenactment thereof.  The Parties shall mutually agree to the appointment of a sole arbitrator to determine the Dispute. In the event of the parties failing to so agree within a period of 30 (thirty) days, each Party shall appoint one arbitrator, and the two arbitrators so appointed shall jointly appoint a third arbitrator. The seat of the arbitration shall be [    ]. The Language of the arbitration will be [    ].</a:t>
            </a:r>
          </a:p>
        </p:txBody>
      </p:sp>
      <p:sp>
        <p:nvSpPr>
          <p:cNvPr id="3" name="Title 2">
            <a:extLst>
              <a:ext uri="{FF2B5EF4-FFF2-40B4-BE49-F238E27FC236}">
                <a16:creationId xmlns:a16="http://schemas.microsoft.com/office/drawing/2014/main" id="{842EC34B-5260-4299-B964-3EE33088C0F6}"/>
              </a:ext>
            </a:extLst>
          </p:cNvPr>
          <p:cNvSpPr>
            <a:spLocks noGrp="1"/>
          </p:cNvSpPr>
          <p:nvPr>
            <p:ph type="title"/>
          </p:nvPr>
        </p:nvSpPr>
        <p:spPr/>
        <p:txBody>
          <a:bodyPr>
            <a:normAutofit/>
          </a:bodyPr>
          <a:lstStyle/>
          <a:p>
            <a:r>
              <a:rPr lang="en-US" dirty="0"/>
              <a:t>Fast Track Arbitrations</a:t>
            </a:r>
          </a:p>
        </p:txBody>
      </p:sp>
      <p:sp>
        <p:nvSpPr>
          <p:cNvPr id="4" name="Date Placeholder 3">
            <a:extLst>
              <a:ext uri="{FF2B5EF4-FFF2-40B4-BE49-F238E27FC236}">
                <a16:creationId xmlns:a16="http://schemas.microsoft.com/office/drawing/2014/main" id="{6917B90B-948B-41A2-A73A-5FEE1B967FD2}"/>
              </a:ext>
            </a:extLst>
          </p:cNvPr>
          <p:cNvSpPr>
            <a:spLocks noGrp="1"/>
          </p:cNvSpPr>
          <p:nvPr>
            <p:ph type="dt" sz="half" idx="10"/>
          </p:nvPr>
        </p:nvSpPr>
        <p:spPr/>
        <p:txBody>
          <a:bodyPr/>
          <a:lstStyle/>
          <a:p>
            <a:r>
              <a:rPr lang="en-US"/>
              <a:t>Privileged &amp; Confidential</a:t>
            </a:r>
            <a:endParaRPr lang="en-US" dirty="0"/>
          </a:p>
        </p:txBody>
      </p:sp>
      <p:sp>
        <p:nvSpPr>
          <p:cNvPr id="5" name="Footer Placeholder 4">
            <a:extLst>
              <a:ext uri="{FF2B5EF4-FFF2-40B4-BE49-F238E27FC236}">
                <a16:creationId xmlns:a16="http://schemas.microsoft.com/office/drawing/2014/main" id="{FD633967-E904-4BF7-972C-DFCD36815173}"/>
              </a:ext>
            </a:extLst>
          </p:cNvPr>
          <p:cNvSpPr>
            <a:spLocks noGrp="1"/>
          </p:cNvSpPr>
          <p:nvPr>
            <p:ph type="ftr" sz="quarter" idx="11"/>
          </p:nvPr>
        </p:nvSpPr>
        <p:spPr/>
        <p:txBody>
          <a:bodyPr/>
          <a:lstStyle/>
          <a:p>
            <a:pPr>
              <a:lnSpc>
                <a:spcPct val="110000"/>
              </a:lnSpc>
              <a:spcBef>
                <a:spcPct val="0"/>
              </a:spcBef>
              <a:buFont typeface="Arial" panose="020B0604020202020204" pitchFamily="34" charset="0"/>
              <a:buNone/>
            </a:pPr>
            <a:r>
              <a:rPr lang="en-US"/>
              <a:t>© Khaitan &amp; Co 2020</a:t>
            </a:r>
            <a:endParaRPr lang="en-US" dirty="0"/>
          </a:p>
        </p:txBody>
      </p:sp>
      <p:sp>
        <p:nvSpPr>
          <p:cNvPr id="6" name="Slide Number Placeholder 5">
            <a:extLst>
              <a:ext uri="{FF2B5EF4-FFF2-40B4-BE49-F238E27FC236}">
                <a16:creationId xmlns:a16="http://schemas.microsoft.com/office/drawing/2014/main" id="{2B816774-D714-469E-BCE7-D0DF84074DCA}"/>
              </a:ext>
            </a:extLst>
          </p:cNvPr>
          <p:cNvSpPr>
            <a:spLocks noGrp="1"/>
          </p:cNvSpPr>
          <p:nvPr>
            <p:ph type="sldNum" sz="quarter" idx="12"/>
          </p:nvPr>
        </p:nvSpPr>
        <p:spPr/>
        <p:txBody>
          <a:bodyPr/>
          <a:lstStyle/>
          <a:p>
            <a:fld id="{F1A170BE-7099-4CEB-92DF-645E70784EB8}" type="slidenum">
              <a:rPr lang="en-TV" smtClean="0"/>
              <a:t>18</a:t>
            </a:fld>
            <a:endParaRPr lang="en-TV"/>
          </a:p>
        </p:txBody>
      </p:sp>
    </p:spTree>
    <p:extLst>
      <p:ext uri="{BB962C8B-B14F-4D97-AF65-F5344CB8AC3E}">
        <p14:creationId xmlns:p14="http://schemas.microsoft.com/office/powerpoint/2010/main" val="2344871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8CB3EA6-547F-4228-B746-50CCC2573B23}"/>
              </a:ext>
            </a:extLst>
          </p:cNvPr>
          <p:cNvSpPr>
            <a:spLocks noGrp="1"/>
          </p:cNvSpPr>
          <p:nvPr>
            <p:ph idx="1"/>
          </p:nvPr>
        </p:nvSpPr>
        <p:spPr/>
        <p:txBody>
          <a:bodyPr/>
          <a:lstStyle/>
          <a:p>
            <a:pPr marL="0" indent="0">
              <a:buNone/>
            </a:pPr>
            <a:r>
              <a:rPr lang="en-US" dirty="0">
                <a:solidFill>
                  <a:schemeClr val="accent1"/>
                </a:solidFill>
              </a:rPr>
              <a:t>Elements of the Clause</a:t>
            </a:r>
          </a:p>
          <a:p>
            <a:r>
              <a:rPr lang="en-US" dirty="0"/>
              <a:t>Express exclusions, if any</a:t>
            </a:r>
          </a:p>
          <a:p>
            <a:r>
              <a:rPr lang="en-US" dirty="0"/>
              <a:t>Number of arbitrators and appointment mechanism</a:t>
            </a:r>
          </a:p>
          <a:p>
            <a:r>
              <a:rPr lang="en-US" dirty="0"/>
              <a:t>Institutional or Ad-hoc</a:t>
            </a:r>
          </a:p>
          <a:p>
            <a:r>
              <a:rPr lang="en-US" dirty="0"/>
              <a:t>Seat of Arbitration</a:t>
            </a:r>
          </a:p>
          <a:p>
            <a:r>
              <a:rPr lang="en-US" dirty="0"/>
              <a:t>Curial Law – Rules of Procedure / Institutional Rules</a:t>
            </a:r>
          </a:p>
          <a:p>
            <a:r>
              <a:rPr lang="en-US" dirty="0"/>
              <a:t>Governing law</a:t>
            </a:r>
          </a:p>
          <a:p>
            <a:r>
              <a:rPr lang="en-US" dirty="0"/>
              <a:t>Language of Arbitration</a:t>
            </a:r>
          </a:p>
          <a:p>
            <a:endParaRPr lang="en-TV" dirty="0"/>
          </a:p>
        </p:txBody>
      </p:sp>
      <p:sp>
        <p:nvSpPr>
          <p:cNvPr id="3" name="Title 2">
            <a:extLst>
              <a:ext uri="{FF2B5EF4-FFF2-40B4-BE49-F238E27FC236}">
                <a16:creationId xmlns:a16="http://schemas.microsoft.com/office/drawing/2014/main" id="{842EC34B-5260-4299-B964-3EE33088C0F6}"/>
              </a:ext>
            </a:extLst>
          </p:cNvPr>
          <p:cNvSpPr>
            <a:spLocks noGrp="1"/>
          </p:cNvSpPr>
          <p:nvPr>
            <p:ph type="title"/>
          </p:nvPr>
        </p:nvSpPr>
        <p:spPr/>
        <p:txBody>
          <a:bodyPr>
            <a:normAutofit/>
          </a:bodyPr>
          <a:lstStyle/>
          <a:p>
            <a:r>
              <a:rPr lang="en-IN" dirty="0"/>
              <a:t>The Arbitration Clause</a:t>
            </a:r>
            <a:endParaRPr lang="en-TV" dirty="0"/>
          </a:p>
        </p:txBody>
      </p:sp>
      <p:sp>
        <p:nvSpPr>
          <p:cNvPr id="4" name="Date Placeholder 3">
            <a:extLst>
              <a:ext uri="{FF2B5EF4-FFF2-40B4-BE49-F238E27FC236}">
                <a16:creationId xmlns:a16="http://schemas.microsoft.com/office/drawing/2014/main" id="{6917B90B-948B-41A2-A73A-5FEE1B967FD2}"/>
              </a:ext>
            </a:extLst>
          </p:cNvPr>
          <p:cNvSpPr>
            <a:spLocks noGrp="1"/>
          </p:cNvSpPr>
          <p:nvPr>
            <p:ph type="dt" sz="half" idx="10"/>
          </p:nvPr>
        </p:nvSpPr>
        <p:spPr/>
        <p:txBody>
          <a:bodyPr/>
          <a:lstStyle/>
          <a:p>
            <a:r>
              <a:rPr lang="en-US"/>
              <a:t>Privileged &amp; Confidential</a:t>
            </a:r>
            <a:endParaRPr lang="en-US" dirty="0"/>
          </a:p>
        </p:txBody>
      </p:sp>
      <p:sp>
        <p:nvSpPr>
          <p:cNvPr id="5" name="Footer Placeholder 4">
            <a:extLst>
              <a:ext uri="{FF2B5EF4-FFF2-40B4-BE49-F238E27FC236}">
                <a16:creationId xmlns:a16="http://schemas.microsoft.com/office/drawing/2014/main" id="{FD633967-E904-4BF7-972C-DFCD36815173}"/>
              </a:ext>
            </a:extLst>
          </p:cNvPr>
          <p:cNvSpPr>
            <a:spLocks noGrp="1"/>
          </p:cNvSpPr>
          <p:nvPr>
            <p:ph type="ftr" sz="quarter" idx="11"/>
          </p:nvPr>
        </p:nvSpPr>
        <p:spPr/>
        <p:txBody>
          <a:bodyPr/>
          <a:lstStyle/>
          <a:p>
            <a:pPr>
              <a:lnSpc>
                <a:spcPct val="110000"/>
              </a:lnSpc>
              <a:spcBef>
                <a:spcPct val="0"/>
              </a:spcBef>
              <a:buFont typeface="Arial" panose="020B0604020202020204" pitchFamily="34" charset="0"/>
              <a:buNone/>
            </a:pPr>
            <a:r>
              <a:rPr lang="en-US"/>
              <a:t>© Khaitan &amp; Co 2020</a:t>
            </a:r>
            <a:endParaRPr lang="en-US" dirty="0"/>
          </a:p>
        </p:txBody>
      </p:sp>
      <p:sp>
        <p:nvSpPr>
          <p:cNvPr id="6" name="Slide Number Placeholder 5">
            <a:extLst>
              <a:ext uri="{FF2B5EF4-FFF2-40B4-BE49-F238E27FC236}">
                <a16:creationId xmlns:a16="http://schemas.microsoft.com/office/drawing/2014/main" id="{2B816774-D714-469E-BCE7-D0DF84074DCA}"/>
              </a:ext>
            </a:extLst>
          </p:cNvPr>
          <p:cNvSpPr>
            <a:spLocks noGrp="1"/>
          </p:cNvSpPr>
          <p:nvPr>
            <p:ph type="sldNum" sz="quarter" idx="12"/>
          </p:nvPr>
        </p:nvSpPr>
        <p:spPr/>
        <p:txBody>
          <a:bodyPr/>
          <a:lstStyle/>
          <a:p>
            <a:fld id="{F1A170BE-7099-4CEB-92DF-645E70784EB8}" type="slidenum">
              <a:rPr lang="en-TV" smtClean="0"/>
              <a:t>1</a:t>
            </a:fld>
            <a:endParaRPr lang="en-TV"/>
          </a:p>
        </p:txBody>
      </p:sp>
    </p:spTree>
    <p:extLst>
      <p:ext uri="{BB962C8B-B14F-4D97-AF65-F5344CB8AC3E}">
        <p14:creationId xmlns:p14="http://schemas.microsoft.com/office/powerpoint/2010/main" val="17985558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8CB3EA6-547F-4228-B746-50CCC2573B23}"/>
              </a:ext>
            </a:extLst>
          </p:cNvPr>
          <p:cNvSpPr>
            <a:spLocks noGrp="1"/>
          </p:cNvSpPr>
          <p:nvPr>
            <p:ph idx="1"/>
          </p:nvPr>
        </p:nvSpPr>
        <p:spPr/>
        <p:txBody>
          <a:bodyPr>
            <a:noAutofit/>
          </a:bodyPr>
          <a:lstStyle/>
          <a:p>
            <a:pPr marL="0" indent="0">
              <a:buNone/>
            </a:pPr>
            <a:r>
              <a:rPr lang="en-US" b="1" i="1" dirty="0"/>
              <a:t>Any dispute arising out of or in connection with this contract, including any question regarding its existence, validity or termination, shall be referred to and finally resolved by arbitration in accordance with the Arbitration Rules of the Mumbai Centre for International Arbitration (“MCIA Rules”), which rules are deemed to be incorporated by reference in this clause.</a:t>
            </a:r>
          </a:p>
          <a:p>
            <a:pPr marL="0" indent="0">
              <a:buNone/>
            </a:pPr>
            <a:r>
              <a:rPr lang="en-US" b="1" i="1" dirty="0"/>
              <a:t>The seat of the arbitration shall be [    ].</a:t>
            </a:r>
          </a:p>
          <a:p>
            <a:pPr marL="0" indent="0">
              <a:buNone/>
            </a:pPr>
            <a:r>
              <a:rPr lang="en-US" b="1" i="1" dirty="0"/>
              <a:t>The Tribunal shall consist of [    ] arbitrator(s).</a:t>
            </a:r>
          </a:p>
          <a:p>
            <a:pPr marL="0" indent="0">
              <a:buNone/>
            </a:pPr>
            <a:r>
              <a:rPr lang="en-US" b="1" i="1" dirty="0"/>
              <a:t>The language of the arbitration shall be [    ].</a:t>
            </a:r>
          </a:p>
          <a:p>
            <a:pPr marL="0" indent="0">
              <a:buNone/>
            </a:pPr>
            <a:r>
              <a:rPr lang="en-US" b="1" i="1" dirty="0"/>
              <a:t>The law governing this arbitration agreement shall be [    ].</a:t>
            </a:r>
          </a:p>
          <a:p>
            <a:pPr marL="0" indent="0">
              <a:buNone/>
            </a:pPr>
            <a:r>
              <a:rPr lang="en-US" b="1" i="1" dirty="0"/>
              <a:t>The law governing the contract shall be [    ].</a:t>
            </a:r>
          </a:p>
        </p:txBody>
      </p:sp>
      <p:sp>
        <p:nvSpPr>
          <p:cNvPr id="3" name="Title 2">
            <a:extLst>
              <a:ext uri="{FF2B5EF4-FFF2-40B4-BE49-F238E27FC236}">
                <a16:creationId xmlns:a16="http://schemas.microsoft.com/office/drawing/2014/main" id="{842EC34B-5260-4299-B964-3EE33088C0F6}"/>
              </a:ext>
            </a:extLst>
          </p:cNvPr>
          <p:cNvSpPr>
            <a:spLocks noGrp="1"/>
          </p:cNvSpPr>
          <p:nvPr>
            <p:ph type="title"/>
          </p:nvPr>
        </p:nvSpPr>
        <p:spPr/>
        <p:txBody>
          <a:bodyPr>
            <a:normAutofit/>
          </a:bodyPr>
          <a:lstStyle/>
          <a:p>
            <a:r>
              <a:rPr lang="en-US" dirty="0"/>
              <a:t>Mumbai Centre of International Arbitration (MCIA)</a:t>
            </a:r>
          </a:p>
        </p:txBody>
      </p:sp>
      <p:sp>
        <p:nvSpPr>
          <p:cNvPr id="4" name="Date Placeholder 3">
            <a:extLst>
              <a:ext uri="{FF2B5EF4-FFF2-40B4-BE49-F238E27FC236}">
                <a16:creationId xmlns:a16="http://schemas.microsoft.com/office/drawing/2014/main" id="{6917B90B-948B-41A2-A73A-5FEE1B967FD2}"/>
              </a:ext>
            </a:extLst>
          </p:cNvPr>
          <p:cNvSpPr>
            <a:spLocks noGrp="1"/>
          </p:cNvSpPr>
          <p:nvPr>
            <p:ph type="dt" sz="half" idx="10"/>
          </p:nvPr>
        </p:nvSpPr>
        <p:spPr/>
        <p:txBody>
          <a:bodyPr/>
          <a:lstStyle/>
          <a:p>
            <a:r>
              <a:rPr lang="en-US"/>
              <a:t>Privileged &amp; Confidential</a:t>
            </a:r>
            <a:endParaRPr lang="en-US" dirty="0"/>
          </a:p>
        </p:txBody>
      </p:sp>
      <p:sp>
        <p:nvSpPr>
          <p:cNvPr id="5" name="Footer Placeholder 4">
            <a:extLst>
              <a:ext uri="{FF2B5EF4-FFF2-40B4-BE49-F238E27FC236}">
                <a16:creationId xmlns:a16="http://schemas.microsoft.com/office/drawing/2014/main" id="{FD633967-E904-4BF7-972C-DFCD36815173}"/>
              </a:ext>
            </a:extLst>
          </p:cNvPr>
          <p:cNvSpPr>
            <a:spLocks noGrp="1"/>
          </p:cNvSpPr>
          <p:nvPr>
            <p:ph type="ftr" sz="quarter" idx="11"/>
          </p:nvPr>
        </p:nvSpPr>
        <p:spPr/>
        <p:txBody>
          <a:bodyPr/>
          <a:lstStyle/>
          <a:p>
            <a:pPr>
              <a:lnSpc>
                <a:spcPct val="110000"/>
              </a:lnSpc>
              <a:spcBef>
                <a:spcPct val="0"/>
              </a:spcBef>
              <a:buFont typeface="Arial" panose="020B0604020202020204" pitchFamily="34" charset="0"/>
              <a:buNone/>
            </a:pPr>
            <a:r>
              <a:rPr lang="en-US"/>
              <a:t>© Khaitan &amp; Co 2020</a:t>
            </a:r>
            <a:endParaRPr lang="en-US" dirty="0"/>
          </a:p>
        </p:txBody>
      </p:sp>
      <p:sp>
        <p:nvSpPr>
          <p:cNvPr id="6" name="Slide Number Placeholder 5">
            <a:extLst>
              <a:ext uri="{FF2B5EF4-FFF2-40B4-BE49-F238E27FC236}">
                <a16:creationId xmlns:a16="http://schemas.microsoft.com/office/drawing/2014/main" id="{2B816774-D714-469E-BCE7-D0DF84074DCA}"/>
              </a:ext>
            </a:extLst>
          </p:cNvPr>
          <p:cNvSpPr>
            <a:spLocks noGrp="1"/>
          </p:cNvSpPr>
          <p:nvPr>
            <p:ph type="sldNum" sz="quarter" idx="12"/>
          </p:nvPr>
        </p:nvSpPr>
        <p:spPr/>
        <p:txBody>
          <a:bodyPr/>
          <a:lstStyle/>
          <a:p>
            <a:fld id="{F1A170BE-7099-4CEB-92DF-645E70784EB8}" type="slidenum">
              <a:rPr lang="en-TV" smtClean="0"/>
              <a:t>19</a:t>
            </a:fld>
            <a:endParaRPr lang="en-TV"/>
          </a:p>
        </p:txBody>
      </p:sp>
    </p:spTree>
    <p:extLst>
      <p:ext uri="{BB962C8B-B14F-4D97-AF65-F5344CB8AC3E}">
        <p14:creationId xmlns:p14="http://schemas.microsoft.com/office/powerpoint/2010/main" val="1395840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8CB3EA6-547F-4228-B746-50CCC2573B23}"/>
              </a:ext>
            </a:extLst>
          </p:cNvPr>
          <p:cNvSpPr>
            <a:spLocks noGrp="1"/>
          </p:cNvSpPr>
          <p:nvPr>
            <p:ph idx="1"/>
          </p:nvPr>
        </p:nvSpPr>
        <p:spPr/>
        <p:txBody>
          <a:bodyPr>
            <a:noAutofit/>
          </a:bodyPr>
          <a:lstStyle/>
          <a:p>
            <a:pPr marL="0" indent="0">
              <a:buNone/>
            </a:pPr>
            <a:r>
              <a:rPr lang="en-US" b="1" i="1" dirty="0"/>
              <a:t>All disputes arising out of or in connection with the present contract shall be finally settled under the Rules of Arbitration of the International Chamber of Commerce by one or more arbitrators appointed in accordance with the said Rules</a:t>
            </a:r>
          </a:p>
        </p:txBody>
      </p:sp>
      <p:sp>
        <p:nvSpPr>
          <p:cNvPr id="3" name="Title 2">
            <a:extLst>
              <a:ext uri="{FF2B5EF4-FFF2-40B4-BE49-F238E27FC236}">
                <a16:creationId xmlns:a16="http://schemas.microsoft.com/office/drawing/2014/main" id="{842EC34B-5260-4299-B964-3EE33088C0F6}"/>
              </a:ext>
            </a:extLst>
          </p:cNvPr>
          <p:cNvSpPr>
            <a:spLocks noGrp="1"/>
          </p:cNvSpPr>
          <p:nvPr>
            <p:ph type="title"/>
          </p:nvPr>
        </p:nvSpPr>
        <p:spPr/>
        <p:txBody>
          <a:bodyPr>
            <a:normAutofit/>
          </a:bodyPr>
          <a:lstStyle/>
          <a:p>
            <a:r>
              <a:rPr lang="en-US" dirty="0"/>
              <a:t>International Chamber of Commerce (ICC)</a:t>
            </a:r>
          </a:p>
        </p:txBody>
      </p:sp>
      <p:sp>
        <p:nvSpPr>
          <p:cNvPr id="4" name="Date Placeholder 3">
            <a:extLst>
              <a:ext uri="{FF2B5EF4-FFF2-40B4-BE49-F238E27FC236}">
                <a16:creationId xmlns:a16="http://schemas.microsoft.com/office/drawing/2014/main" id="{6917B90B-948B-41A2-A73A-5FEE1B967FD2}"/>
              </a:ext>
            </a:extLst>
          </p:cNvPr>
          <p:cNvSpPr>
            <a:spLocks noGrp="1"/>
          </p:cNvSpPr>
          <p:nvPr>
            <p:ph type="dt" sz="half" idx="10"/>
          </p:nvPr>
        </p:nvSpPr>
        <p:spPr/>
        <p:txBody>
          <a:bodyPr/>
          <a:lstStyle/>
          <a:p>
            <a:r>
              <a:rPr lang="en-US"/>
              <a:t>Privileged &amp; Confidential</a:t>
            </a:r>
            <a:endParaRPr lang="en-US" dirty="0"/>
          </a:p>
        </p:txBody>
      </p:sp>
      <p:sp>
        <p:nvSpPr>
          <p:cNvPr id="5" name="Footer Placeholder 4">
            <a:extLst>
              <a:ext uri="{FF2B5EF4-FFF2-40B4-BE49-F238E27FC236}">
                <a16:creationId xmlns:a16="http://schemas.microsoft.com/office/drawing/2014/main" id="{FD633967-E904-4BF7-972C-DFCD36815173}"/>
              </a:ext>
            </a:extLst>
          </p:cNvPr>
          <p:cNvSpPr>
            <a:spLocks noGrp="1"/>
          </p:cNvSpPr>
          <p:nvPr>
            <p:ph type="ftr" sz="quarter" idx="11"/>
          </p:nvPr>
        </p:nvSpPr>
        <p:spPr/>
        <p:txBody>
          <a:bodyPr/>
          <a:lstStyle/>
          <a:p>
            <a:pPr>
              <a:lnSpc>
                <a:spcPct val="110000"/>
              </a:lnSpc>
              <a:spcBef>
                <a:spcPct val="0"/>
              </a:spcBef>
              <a:buFont typeface="Arial" panose="020B0604020202020204" pitchFamily="34" charset="0"/>
              <a:buNone/>
            </a:pPr>
            <a:r>
              <a:rPr lang="en-US"/>
              <a:t>© Khaitan &amp; Co 2020</a:t>
            </a:r>
            <a:endParaRPr lang="en-US" dirty="0"/>
          </a:p>
        </p:txBody>
      </p:sp>
      <p:sp>
        <p:nvSpPr>
          <p:cNvPr id="6" name="Slide Number Placeholder 5">
            <a:extLst>
              <a:ext uri="{FF2B5EF4-FFF2-40B4-BE49-F238E27FC236}">
                <a16:creationId xmlns:a16="http://schemas.microsoft.com/office/drawing/2014/main" id="{2B816774-D714-469E-BCE7-D0DF84074DCA}"/>
              </a:ext>
            </a:extLst>
          </p:cNvPr>
          <p:cNvSpPr>
            <a:spLocks noGrp="1"/>
          </p:cNvSpPr>
          <p:nvPr>
            <p:ph type="sldNum" sz="quarter" idx="12"/>
          </p:nvPr>
        </p:nvSpPr>
        <p:spPr/>
        <p:txBody>
          <a:bodyPr/>
          <a:lstStyle/>
          <a:p>
            <a:fld id="{F1A170BE-7099-4CEB-92DF-645E70784EB8}" type="slidenum">
              <a:rPr lang="en-TV" smtClean="0"/>
              <a:t>20</a:t>
            </a:fld>
            <a:endParaRPr lang="en-TV"/>
          </a:p>
        </p:txBody>
      </p:sp>
    </p:spTree>
    <p:extLst>
      <p:ext uri="{BB962C8B-B14F-4D97-AF65-F5344CB8AC3E}">
        <p14:creationId xmlns:p14="http://schemas.microsoft.com/office/powerpoint/2010/main" val="33618813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8CB3EA6-547F-4228-B746-50CCC2573B23}"/>
              </a:ext>
            </a:extLst>
          </p:cNvPr>
          <p:cNvSpPr>
            <a:spLocks noGrp="1"/>
          </p:cNvSpPr>
          <p:nvPr>
            <p:ph idx="1"/>
          </p:nvPr>
        </p:nvSpPr>
        <p:spPr/>
        <p:txBody>
          <a:bodyPr>
            <a:noAutofit/>
          </a:bodyPr>
          <a:lstStyle/>
          <a:p>
            <a:pPr marL="0" indent="0">
              <a:buNone/>
            </a:pPr>
            <a:r>
              <a:rPr lang="en-US" b="1" i="1" dirty="0"/>
              <a:t>Any dispute arising out of or in connection with this contract, including any question regarding its existence, validity or termination, shall be referred to and finally resolved by arbitration under the LCIA Rules, which Rules are deemed to be incorporated by reference into this clause.</a:t>
            </a:r>
          </a:p>
          <a:p>
            <a:pPr marL="0" indent="0">
              <a:buNone/>
            </a:pPr>
            <a:r>
              <a:rPr lang="en-US" b="1" i="1" dirty="0"/>
              <a:t>The number of arbitrators shall be [     ].</a:t>
            </a:r>
          </a:p>
          <a:p>
            <a:pPr marL="0" indent="0">
              <a:buNone/>
            </a:pPr>
            <a:r>
              <a:rPr lang="en-US" b="1" i="1" dirty="0"/>
              <a:t>The seat, or legal place, of arbitration shall be [    ].</a:t>
            </a:r>
          </a:p>
          <a:p>
            <a:pPr marL="0" indent="0">
              <a:buNone/>
            </a:pPr>
            <a:r>
              <a:rPr lang="en-US" b="1" i="1" dirty="0"/>
              <a:t>The language to be used in the arbitral proceedings shall be [    ].</a:t>
            </a:r>
          </a:p>
          <a:p>
            <a:pPr marL="0" indent="0">
              <a:buNone/>
            </a:pPr>
            <a:r>
              <a:rPr lang="en-US" b="1" i="1" dirty="0"/>
              <a:t>The governing law of the contract shall be the substantive law of [    ].</a:t>
            </a:r>
          </a:p>
        </p:txBody>
      </p:sp>
      <p:sp>
        <p:nvSpPr>
          <p:cNvPr id="3" name="Title 2">
            <a:extLst>
              <a:ext uri="{FF2B5EF4-FFF2-40B4-BE49-F238E27FC236}">
                <a16:creationId xmlns:a16="http://schemas.microsoft.com/office/drawing/2014/main" id="{842EC34B-5260-4299-B964-3EE33088C0F6}"/>
              </a:ext>
            </a:extLst>
          </p:cNvPr>
          <p:cNvSpPr>
            <a:spLocks noGrp="1"/>
          </p:cNvSpPr>
          <p:nvPr>
            <p:ph type="title"/>
          </p:nvPr>
        </p:nvSpPr>
        <p:spPr/>
        <p:txBody>
          <a:bodyPr>
            <a:normAutofit/>
          </a:bodyPr>
          <a:lstStyle/>
          <a:p>
            <a:r>
              <a:rPr lang="en-US" dirty="0"/>
              <a:t>London Court of International Arbitration (LCIA)</a:t>
            </a:r>
          </a:p>
        </p:txBody>
      </p:sp>
      <p:sp>
        <p:nvSpPr>
          <p:cNvPr id="4" name="Date Placeholder 3">
            <a:extLst>
              <a:ext uri="{FF2B5EF4-FFF2-40B4-BE49-F238E27FC236}">
                <a16:creationId xmlns:a16="http://schemas.microsoft.com/office/drawing/2014/main" id="{6917B90B-948B-41A2-A73A-5FEE1B967FD2}"/>
              </a:ext>
            </a:extLst>
          </p:cNvPr>
          <p:cNvSpPr>
            <a:spLocks noGrp="1"/>
          </p:cNvSpPr>
          <p:nvPr>
            <p:ph type="dt" sz="half" idx="10"/>
          </p:nvPr>
        </p:nvSpPr>
        <p:spPr/>
        <p:txBody>
          <a:bodyPr/>
          <a:lstStyle/>
          <a:p>
            <a:r>
              <a:rPr lang="en-US"/>
              <a:t>Privileged &amp; Confidential</a:t>
            </a:r>
            <a:endParaRPr lang="en-US" dirty="0"/>
          </a:p>
        </p:txBody>
      </p:sp>
      <p:sp>
        <p:nvSpPr>
          <p:cNvPr id="5" name="Footer Placeholder 4">
            <a:extLst>
              <a:ext uri="{FF2B5EF4-FFF2-40B4-BE49-F238E27FC236}">
                <a16:creationId xmlns:a16="http://schemas.microsoft.com/office/drawing/2014/main" id="{FD633967-E904-4BF7-972C-DFCD36815173}"/>
              </a:ext>
            </a:extLst>
          </p:cNvPr>
          <p:cNvSpPr>
            <a:spLocks noGrp="1"/>
          </p:cNvSpPr>
          <p:nvPr>
            <p:ph type="ftr" sz="quarter" idx="11"/>
          </p:nvPr>
        </p:nvSpPr>
        <p:spPr/>
        <p:txBody>
          <a:bodyPr/>
          <a:lstStyle/>
          <a:p>
            <a:pPr>
              <a:lnSpc>
                <a:spcPct val="110000"/>
              </a:lnSpc>
              <a:spcBef>
                <a:spcPct val="0"/>
              </a:spcBef>
              <a:buFont typeface="Arial" panose="020B0604020202020204" pitchFamily="34" charset="0"/>
              <a:buNone/>
            </a:pPr>
            <a:r>
              <a:rPr lang="en-US"/>
              <a:t>© Khaitan &amp; Co 2020</a:t>
            </a:r>
            <a:endParaRPr lang="en-US" dirty="0"/>
          </a:p>
        </p:txBody>
      </p:sp>
      <p:sp>
        <p:nvSpPr>
          <p:cNvPr id="6" name="Slide Number Placeholder 5">
            <a:extLst>
              <a:ext uri="{FF2B5EF4-FFF2-40B4-BE49-F238E27FC236}">
                <a16:creationId xmlns:a16="http://schemas.microsoft.com/office/drawing/2014/main" id="{2B816774-D714-469E-BCE7-D0DF84074DCA}"/>
              </a:ext>
            </a:extLst>
          </p:cNvPr>
          <p:cNvSpPr>
            <a:spLocks noGrp="1"/>
          </p:cNvSpPr>
          <p:nvPr>
            <p:ph type="sldNum" sz="quarter" idx="12"/>
          </p:nvPr>
        </p:nvSpPr>
        <p:spPr/>
        <p:txBody>
          <a:bodyPr/>
          <a:lstStyle/>
          <a:p>
            <a:fld id="{F1A170BE-7099-4CEB-92DF-645E70784EB8}" type="slidenum">
              <a:rPr lang="en-TV" smtClean="0"/>
              <a:t>21</a:t>
            </a:fld>
            <a:endParaRPr lang="en-TV"/>
          </a:p>
        </p:txBody>
      </p:sp>
    </p:spTree>
    <p:extLst>
      <p:ext uri="{BB962C8B-B14F-4D97-AF65-F5344CB8AC3E}">
        <p14:creationId xmlns:p14="http://schemas.microsoft.com/office/powerpoint/2010/main" val="667973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8CB3EA6-547F-4228-B746-50CCC2573B23}"/>
              </a:ext>
            </a:extLst>
          </p:cNvPr>
          <p:cNvSpPr>
            <a:spLocks noGrp="1"/>
          </p:cNvSpPr>
          <p:nvPr>
            <p:ph idx="1"/>
          </p:nvPr>
        </p:nvSpPr>
        <p:spPr/>
        <p:txBody>
          <a:bodyPr>
            <a:noAutofit/>
          </a:bodyPr>
          <a:lstStyle/>
          <a:p>
            <a:pPr marL="0" indent="0">
              <a:buNone/>
            </a:pPr>
            <a:r>
              <a:rPr lang="en-US" b="1" i="1" dirty="0"/>
              <a:t>Any dispute arising out of or in connection with this contract, including any question regarding its existence, validity or termination, shall be referred to and finally resolved by arbitration administered by the Singapore International Arbitration Centre (“SIAC”) in accordance with the Arbitration Rules of the Singapore International Arbitration Centre ("SIAC Rules") for the time being in force, which rules are deemed to be incorporated by reference in this clause.</a:t>
            </a:r>
          </a:p>
          <a:p>
            <a:pPr marL="0" indent="0">
              <a:buNone/>
            </a:pPr>
            <a:r>
              <a:rPr lang="en-US" b="1" i="1" dirty="0"/>
              <a:t>The seat of the arbitration shall be [Singapore].</a:t>
            </a:r>
          </a:p>
          <a:p>
            <a:pPr marL="0" indent="0">
              <a:buNone/>
            </a:pPr>
            <a:r>
              <a:rPr lang="en-US" b="1" i="1" dirty="0"/>
              <a:t>The Tribunal shall consist of [    ] arbitrator(s).</a:t>
            </a:r>
          </a:p>
          <a:p>
            <a:pPr marL="0" indent="0">
              <a:buNone/>
            </a:pPr>
            <a:r>
              <a:rPr lang="en-US" b="1" i="1" dirty="0"/>
              <a:t>The language of the arbitration shall be [    ].</a:t>
            </a:r>
          </a:p>
          <a:p>
            <a:pPr marL="0" indent="0">
              <a:buNone/>
            </a:pPr>
            <a:r>
              <a:rPr lang="en-US" b="1" i="1" dirty="0"/>
              <a:t>Parties should also include an applicable law clause. The following is recommended:</a:t>
            </a:r>
          </a:p>
          <a:p>
            <a:pPr marL="0" indent="0">
              <a:buNone/>
            </a:pPr>
            <a:r>
              <a:rPr lang="en-US" b="1" i="1" dirty="0"/>
              <a:t>This contract is governed by the laws of [    ].</a:t>
            </a:r>
          </a:p>
        </p:txBody>
      </p:sp>
      <p:sp>
        <p:nvSpPr>
          <p:cNvPr id="3" name="Title 2">
            <a:extLst>
              <a:ext uri="{FF2B5EF4-FFF2-40B4-BE49-F238E27FC236}">
                <a16:creationId xmlns:a16="http://schemas.microsoft.com/office/drawing/2014/main" id="{842EC34B-5260-4299-B964-3EE33088C0F6}"/>
              </a:ext>
            </a:extLst>
          </p:cNvPr>
          <p:cNvSpPr>
            <a:spLocks noGrp="1"/>
          </p:cNvSpPr>
          <p:nvPr>
            <p:ph type="title"/>
          </p:nvPr>
        </p:nvSpPr>
        <p:spPr/>
        <p:txBody>
          <a:bodyPr>
            <a:normAutofit/>
          </a:bodyPr>
          <a:lstStyle/>
          <a:p>
            <a:r>
              <a:rPr lang="en-US" dirty="0"/>
              <a:t>Singapore International Arbitration Centre (SIAC)</a:t>
            </a:r>
          </a:p>
        </p:txBody>
      </p:sp>
      <p:sp>
        <p:nvSpPr>
          <p:cNvPr id="4" name="Date Placeholder 3">
            <a:extLst>
              <a:ext uri="{FF2B5EF4-FFF2-40B4-BE49-F238E27FC236}">
                <a16:creationId xmlns:a16="http://schemas.microsoft.com/office/drawing/2014/main" id="{6917B90B-948B-41A2-A73A-5FEE1B967FD2}"/>
              </a:ext>
            </a:extLst>
          </p:cNvPr>
          <p:cNvSpPr>
            <a:spLocks noGrp="1"/>
          </p:cNvSpPr>
          <p:nvPr>
            <p:ph type="dt" sz="half" idx="10"/>
          </p:nvPr>
        </p:nvSpPr>
        <p:spPr/>
        <p:txBody>
          <a:bodyPr/>
          <a:lstStyle/>
          <a:p>
            <a:r>
              <a:rPr lang="en-US"/>
              <a:t>Privileged &amp; Confidential</a:t>
            </a:r>
            <a:endParaRPr lang="en-US" dirty="0"/>
          </a:p>
        </p:txBody>
      </p:sp>
      <p:sp>
        <p:nvSpPr>
          <p:cNvPr id="5" name="Footer Placeholder 4">
            <a:extLst>
              <a:ext uri="{FF2B5EF4-FFF2-40B4-BE49-F238E27FC236}">
                <a16:creationId xmlns:a16="http://schemas.microsoft.com/office/drawing/2014/main" id="{FD633967-E904-4BF7-972C-DFCD36815173}"/>
              </a:ext>
            </a:extLst>
          </p:cNvPr>
          <p:cNvSpPr>
            <a:spLocks noGrp="1"/>
          </p:cNvSpPr>
          <p:nvPr>
            <p:ph type="ftr" sz="quarter" idx="11"/>
          </p:nvPr>
        </p:nvSpPr>
        <p:spPr/>
        <p:txBody>
          <a:bodyPr/>
          <a:lstStyle/>
          <a:p>
            <a:pPr>
              <a:lnSpc>
                <a:spcPct val="110000"/>
              </a:lnSpc>
              <a:spcBef>
                <a:spcPct val="0"/>
              </a:spcBef>
              <a:buFont typeface="Arial" panose="020B0604020202020204" pitchFamily="34" charset="0"/>
              <a:buNone/>
            </a:pPr>
            <a:r>
              <a:rPr lang="en-US"/>
              <a:t>© Khaitan &amp; Co 2020</a:t>
            </a:r>
            <a:endParaRPr lang="en-US" dirty="0"/>
          </a:p>
        </p:txBody>
      </p:sp>
      <p:sp>
        <p:nvSpPr>
          <p:cNvPr id="6" name="Slide Number Placeholder 5">
            <a:extLst>
              <a:ext uri="{FF2B5EF4-FFF2-40B4-BE49-F238E27FC236}">
                <a16:creationId xmlns:a16="http://schemas.microsoft.com/office/drawing/2014/main" id="{2B816774-D714-469E-BCE7-D0DF84074DCA}"/>
              </a:ext>
            </a:extLst>
          </p:cNvPr>
          <p:cNvSpPr>
            <a:spLocks noGrp="1"/>
          </p:cNvSpPr>
          <p:nvPr>
            <p:ph type="sldNum" sz="quarter" idx="12"/>
          </p:nvPr>
        </p:nvSpPr>
        <p:spPr/>
        <p:txBody>
          <a:bodyPr/>
          <a:lstStyle/>
          <a:p>
            <a:fld id="{F1A170BE-7099-4CEB-92DF-645E70784EB8}" type="slidenum">
              <a:rPr lang="en-TV" smtClean="0"/>
              <a:t>22</a:t>
            </a:fld>
            <a:endParaRPr lang="en-TV"/>
          </a:p>
        </p:txBody>
      </p:sp>
    </p:spTree>
    <p:extLst>
      <p:ext uri="{BB962C8B-B14F-4D97-AF65-F5344CB8AC3E}">
        <p14:creationId xmlns:p14="http://schemas.microsoft.com/office/powerpoint/2010/main" val="20636692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lored pencils on black background">
            <a:extLst>
              <a:ext uri="{FF2B5EF4-FFF2-40B4-BE49-F238E27FC236}">
                <a16:creationId xmlns:a16="http://schemas.microsoft.com/office/drawing/2014/main" id="{2B3E467D-BB7C-4957-AAF5-F8B19B79FA45}"/>
              </a:ext>
            </a:extLst>
          </p:cNvPr>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131870" y="0"/>
            <a:ext cx="12323870" cy="6858000"/>
          </a:xfrm>
          <a:prstGeom prst="rect">
            <a:avLst/>
          </a:prstGeom>
        </p:spPr>
      </p:pic>
      <p:pic>
        <p:nvPicPr>
          <p:cNvPr id="6" name="Picture 5">
            <a:extLst>
              <a:ext uri="{FF2B5EF4-FFF2-40B4-BE49-F238E27FC236}">
                <a16:creationId xmlns:a16="http://schemas.microsoft.com/office/drawing/2014/main" id="{8919BA8F-C9E1-4871-A88E-B5EF24F257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870" y="538"/>
            <a:ext cx="11487150" cy="6857462"/>
          </a:xfrm>
          <a:prstGeom prst="rect">
            <a:avLst/>
          </a:prstGeom>
        </p:spPr>
      </p:pic>
      <p:pic>
        <p:nvPicPr>
          <p:cNvPr id="8" name="Picture 7">
            <a:extLst>
              <a:ext uri="{FF2B5EF4-FFF2-40B4-BE49-F238E27FC236}">
                <a16:creationId xmlns:a16="http://schemas.microsoft.com/office/drawing/2014/main" id="{8F4A2A7F-EF4C-4173-9BC0-8677592D322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80696" y="544174"/>
            <a:ext cx="2590714" cy="807998"/>
          </a:xfrm>
          <a:prstGeom prst="rect">
            <a:avLst/>
          </a:prstGeom>
        </p:spPr>
      </p:pic>
      <p:sp>
        <p:nvSpPr>
          <p:cNvPr id="9" name="TextBox 8">
            <a:extLst>
              <a:ext uri="{FF2B5EF4-FFF2-40B4-BE49-F238E27FC236}">
                <a16:creationId xmlns:a16="http://schemas.microsoft.com/office/drawing/2014/main" id="{52B15170-4D77-4BF6-9FE6-544E95F3FAB4}"/>
              </a:ext>
            </a:extLst>
          </p:cNvPr>
          <p:cNvSpPr txBox="1"/>
          <p:nvPr/>
        </p:nvSpPr>
        <p:spPr>
          <a:xfrm>
            <a:off x="580696" y="2873829"/>
            <a:ext cx="3838121" cy="1384995"/>
          </a:xfrm>
          <a:prstGeom prst="rect">
            <a:avLst/>
          </a:prstGeom>
          <a:noFill/>
        </p:spPr>
        <p:txBody>
          <a:bodyPr wrap="square" rtlCol="0">
            <a:spAutoFit/>
          </a:bodyPr>
          <a:lstStyle/>
          <a:p>
            <a:r>
              <a:rPr lang="en-US" sz="4200" dirty="0">
                <a:solidFill>
                  <a:schemeClr val="bg1"/>
                </a:solidFill>
                <a:latin typeface="Khaitan" panose="02000503030000020004" pitchFamily="50" charset="0"/>
              </a:rPr>
              <a:t>THANK</a:t>
            </a:r>
          </a:p>
          <a:p>
            <a:r>
              <a:rPr lang="en-US" sz="4200" dirty="0">
                <a:solidFill>
                  <a:schemeClr val="bg1"/>
                </a:solidFill>
                <a:latin typeface="Khaitan" panose="02000503030000020004" pitchFamily="50" charset="0"/>
              </a:rPr>
              <a:t>YOU</a:t>
            </a:r>
            <a:endParaRPr lang="en-TV" sz="4200" dirty="0">
              <a:solidFill>
                <a:schemeClr val="bg1"/>
              </a:solidFill>
              <a:latin typeface="Khaitan" panose="02000503030000020004" pitchFamily="50" charset="0"/>
            </a:endParaRPr>
          </a:p>
        </p:txBody>
      </p:sp>
      <p:sp>
        <p:nvSpPr>
          <p:cNvPr id="10" name="TextBox 9">
            <a:extLst>
              <a:ext uri="{FF2B5EF4-FFF2-40B4-BE49-F238E27FC236}">
                <a16:creationId xmlns:a16="http://schemas.microsoft.com/office/drawing/2014/main" id="{B2764FD3-DF57-432B-8055-BACEE56C1E11}"/>
              </a:ext>
            </a:extLst>
          </p:cNvPr>
          <p:cNvSpPr txBox="1"/>
          <p:nvPr/>
        </p:nvSpPr>
        <p:spPr>
          <a:xfrm>
            <a:off x="580696" y="4354284"/>
            <a:ext cx="3838121" cy="369332"/>
          </a:xfrm>
          <a:prstGeom prst="rect">
            <a:avLst/>
          </a:prstGeom>
          <a:noFill/>
        </p:spPr>
        <p:txBody>
          <a:bodyPr wrap="square" rtlCol="0">
            <a:spAutoFit/>
          </a:bodyPr>
          <a:lstStyle/>
          <a:p>
            <a:r>
              <a:rPr lang="en-US" dirty="0">
                <a:solidFill>
                  <a:srgbClr val="009FD9"/>
                </a:solidFill>
                <a:latin typeface="Khaitan" panose="02000503030000020004" pitchFamily="50" charset="0"/>
              </a:rPr>
              <a:t>www.khaitanco.com</a:t>
            </a:r>
            <a:endParaRPr lang="en-TV" dirty="0">
              <a:solidFill>
                <a:srgbClr val="009FD9"/>
              </a:solidFill>
              <a:latin typeface="Khaitan" panose="02000503030000020004" pitchFamily="50" charset="0"/>
            </a:endParaRPr>
          </a:p>
        </p:txBody>
      </p:sp>
      <p:sp>
        <p:nvSpPr>
          <p:cNvPr id="14" name="TextBox 13">
            <a:extLst>
              <a:ext uri="{FF2B5EF4-FFF2-40B4-BE49-F238E27FC236}">
                <a16:creationId xmlns:a16="http://schemas.microsoft.com/office/drawing/2014/main" id="{DABE3D3B-62A7-4CE5-8FFB-04D0B20B6D02}"/>
              </a:ext>
            </a:extLst>
          </p:cNvPr>
          <p:cNvSpPr txBox="1"/>
          <p:nvPr/>
        </p:nvSpPr>
        <p:spPr>
          <a:xfrm>
            <a:off x="704850" y="6313826"/>
            <a:ext cx="3838120" cy="178126"/>
          </a:xfrm>
          <a:prstGeom prst="rect">
            <a:avLst/>
          </a:prstGeom>
          <a:noFill/>
        </p:spPr>
        <p:txBody>
          <a:bodyPr wrap="square" lIns="0" tIns="0" rIns="0" bIns="0" rtlCol="0" anchor="ctr" anchorCtr="0">
            <a:spAutoFit/>
          </a:bodyPr>
          <a:lstStyle/>
          <a:p>
            <a:pPr>
              <a:lnSpc>
                <a:spcPct val="110000"/>
              </a:lnSpc>
              <a:spcBef>
                <a:spcPct val="0"/>
              </a:spcBef>
            </a:pPr>
            <a:r>
              <a:rPr lang="en-US" sz="1100" b="0" i="1" kern="1200" dirty="0">
                <a:solidFill>
                  <a:schemeClr val="bg1"/>
                </a:solidFill>
                <a:latin typeface="Khaitan" panose="02000503030000020004" pitchFamily="50" charset="0"/>
                <a:ea typeface="+mj-ea"/>
                <a:cs typeface="+mj-cs"/>
              </a:rPr>
              <a:t>Privileged &amp; Confidential</a:t>
            </a:r>
            <a:endParaRPr lang="en-TV" sz="1100" i="1" dirty="0">
              <a:solidFill>
                <a:schemeClr val="bg1"/>
              </a:solidFill>
              <a:latin typeface="Khaitan" panose="02000503030000020004" pitchFamily="50" charset="0"/>
            </a:endParaRPr>
          </a:p>
        </p:txBody>
      </p:sp>
    </p:spTree>
    <p:extLst>
      <p:ext uri="{BB962C8B-B14F-4D97-AF65-F5344CB8AC3E}">
        <p14:creationId xmlns:p14="http://schemas.microsoft.com/office/powerpoint/2010/main" val="2196795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8CB3EA6-547F-4228-B746-50CCC2573B23}"/>
              </a:ext>
            </a:extLst>
          </p:cNvPr>
          <p:cNvSpPr>
            <a:spLocks noGrp="1"/>
          </p:cNvSpPr>
          <p:nvPr>
            <p:ph idx="1"/>
          </p:nvPr>
        </p:nvSpPr>
        <p:spPr/>
        <p:txBody>
          <a:bodyPr/>
          <a:lstStyle/>
          <a:p>
            <a:r>
              <a:rPr lang="en-US" dirty="0"/>
              <a:t>Choose between institutional and ad hoc arbitration. If institutional, use the model clause recommended by the institution as a starting point</a:t>
            </a:r>
          </a:p>
          <a:p>
            <a:r>
              <a:rPr lang="en-US" dirty="0"/>
              <a:t>Use simple, clear and unambiguous language </a:t>
            </a:r>
          </a:p>
          <a:p>
            <a:r>
              <a:rPr lang="en-US" dirty="0"/>
              <a:t>Scope and ambit of the clause to be kept wide </a:t>
            </a:r>
          </a:p>
          <a:p>
            <a:r>
              <a:rPr lang="en-US" dirty="0"/>
              <a:t>Seat, proper law of contract, law governing the arbitration agreement and curial law to be specified – Ensure all key elements are specified</a:t>
            </a:r>
          </a:p>
          <a:p>
            <a:r>
              <a:rPr lang="en-US" dirty="0"/>
              <a:t>Parties to preferably choose a member state of the New York/Geneva Convention as the seat of the arbitration for ease of enforcement / reciprocity should be considered</a:t>
            </a:r>
          </a:p>
          <a:p>
            <a:r>
              <a:rPr lang="en-US" dirty="0"/>
              <a:t>If your contract has multiple parties OR multiple contracts are part of a transaction, plan for a possible multi-party arbitration.</a:t>
            </a:r>
          </a:p>
          <a:p>
            <a:r>
              <a:rPr lang="en-US" dirty="0"/>
              <a:t>Expressly specify the ‘seat’ in all cases</a:t>
            </a:r>
          </a:p>
          <a:p>
            <a:endParaRPr lang="en-TV" dirty="0"/>
          </a:p>
        </p:txBody>
      </p:sp>
      <p:sp>
        <p:nvSpPr>
          <p:cNvPr id="3" name="Title 2">
            <a:extLst>
              <a:ext uri="{FF2B5EF4-FFF2-40B4-BE49-F238E27FC236}">
                <a16:creationId xmlns:a16="http://schemas.microsoft.com/office/drawing/2014/main" id="{842EC34B-5260-4299-B964-3EE33088C0F6}"/>
              </a:ext>
            </a:extLst>
          </p:cNvPr>
          <p:cNvSpPr>
            <a:spLocks noGrp="1"/>
          </p:cNvSpPr>
          <p:nvPr>
            <p:ph type="title"/>
          </p:nvPr>
        </p:nvSpPr>
        <p:spPr/>
        <p:txBody>
          <a:bodyPr>
            <a:normAutofit/>
          </a:bodyPr>
          <a:lstStyle/>
          <a:p>
            <a:r>
              <a:rPr lang="en-US" dirty="0"/>
              <a:t>Key Elements | Drafting of an Arbitration Clause</a:t>
            </a:r>
          </a:p>
        </p:txBody>
      </p:sp>
      <p:sp>
        <p:nvSpPr>
          <p:cNvPr id="4" name="Date Placeholder 3">
            <a:extLst>
              <a:ext uri="{FF2B5EF4-FFF2-40B4-BE49-F238E27FC236}">
                <a16:creationId xmlns:a16="http://schemas.microsoft.com/office/drawing/2014/main" id="{6917B90B-948B-41A2-A73A-5FEE1B967FD2}"/>
              </a:ext>
            </a:extLst>
          </p:cNvPr>
          <p:cNvSpPr>
            <a:spLocks noGrp="1"/>
          </p:cNvSpPr>
          <p:nvPr>
            <p:ph type="dt" sz="half" idx="10"/>
          </p:nvPr>
        </p:nvSpPr>
        <p:spPr/>
        <p:txBody>
          <a:bodyPr/>
          <a:lstStyle/>
          <a:p>
            <a:r>
              <a:rPr lang="en-US"/>
              <a:t>Privileged &amp; Confidential</a:t>
            </a:r>
            <a:endParaRPr lang="en-US" dirty="0"/>
          </a:p>
        </p:txBody>
      </p:sp>
      <p:sp>
        <p:nvSpPr>
          <p:cNvPr id="5" name="Footer Placeholder 4">
            <a:extLst>
              <a:ext uri="{FF2B5EF4-FFF2-40B4-BE49-F238E27FC236}">
                <a16:creationId xmlns:a16="http://schemas.microsoft.com/office/drawing/2014/main" id="{FD633967-E904-4BF7-972C-DFCD36815173}"/>
              </a:ext>
            </a:extLst>
          </p:cNvPr>
          <p:cNvSpPr>
            <a:spLocks noGrp="1"/>
          </p:cNvSpPr>
          <p:nvPr>
            <p:ph type="ftr" sz="quarter" idx="11"/>
          </p:nvPr>
        </p:nvSpPr>
        <p:spPr/>
        <p:txBody>
          <a:bodyPr/>
          <a:lstStyle/>
          <a:p>
            <a:pPr>
              <a:lnSpc>
                <a:spcPct val="110000"/>
              </a:lnSpc>
              <a:spcBef>
                <a:spcPct val="0"/>
              </a:spcBef>
              <a:buFont typeface="Arial" panose="020B0604020202020204" pitchFamily="34" charset="0"/>
              <a:buNone/>
            </a:pPr>
            <a:r>
              <a:rPr lang="en-US"/>
              <a:t>© Khaitan &amp; Co 2020</a:t>
            </a:r>
            <a:endParaRPr lang="en-US" dirty="0"/>
          </a:p>
        </p:txBody>
      </p:sp>
      <p:sp>
        <p:nvSpPr>
          <p:cNvPr id="6" name="Slide Number Placeholder 5">
            <a:extLst>
              <a:ext uri="{FF2B5EF4-FFF2-40B4-BE49-F238E27FC236}">
                <a16:creationId xmlns:a16="http://schemas.microsoft.com/office/drawing/2014/main" id="{2B816774-D714-469E-BCE7-D0DF84074DCA}"/>
              </a:ext>
            </a:extLst>
          </p:cNvPr>
          <p:cNvSpPr>
            <a:spLocks noGrp="1"/>
          </p:cNvSpPr>
          <p:nvPr>
            <p:ph type="sldNum" sz="quarter" idx="12"/>
          </p:nvPr>
        </p:nvSpPr>
        <p:spPr/>
        <p:txBody>
          <a:bodyPr/>
          <a:lstStyle/>
          <a:p>
            <a:fld id="{F1A170BE-7099-4CEB-92DF-645E70784EB8}" type="slidenum">
              <a:rPr lang="en-TV" smtClean="0"/>
              <a:t>2</a:t>
            </a:fld>
            <a:endParaRPr lang="en-TV"/>
          </a:p>
        </p:txBody>
      </p:sp>
    </p:spTree>
    <p:extLst>
      <p:ext uri="{BB962C8B-B14F-4D97-AF65-F5344CB8AC3E}">
        <p14:creationId xmlns:p14="http://schemas.microsoft.com/office/powerpoint/2010/main" val="405663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8CB3EA6-547F-4228-B746-50CCC2573B23}"/>
              </a:ext>
            </a:extLst>
          </p:cNvPr>
          <p:cNvSpPr>
            <a:spLocks noGrp="1"/>
          </p:cNvSpPr>
          <p:nvPr>
            <p:ph idx="1"/>
          </p:nvPr>
        </p:nvSpPr>
        <p:spPr/>
        <p:txBody>
          <a:bodyPr>
            <a:noAutofit/>
          </a:bodyPr>
          <a:lstStyle/>
          <a:p>
            <a:r>
              <a:rPr lang="en-US" dirty="0"/>
              <a:t>Use language such as: “The seat of arbitration shall be _____”</a:t>
            </a:r>
          </a:p>
          <a:p>
            <a:r>
              <a:rPr lang="en-US" dirty="0"/>
              <a:t>Do not use seat and venue interchangeably. Specify venue separately if needed, but be clear</a:t>
            </a:r>
          </a:p>
          <a:p>
            <a:r>
              <a:rPr lang="en-US" dirty="0"/>
              <a:t>While choosing a seat of arbitration in an International Commercial Arbitration, due thought must be given to:</a:t>
            </a:r>
          </a:p>
          <a:p>
            <a:pPr lvl="1"/>
            <a:r>
              <a:rPr lang="en-US" sz="1800" dirty="0"/>
              <a:t>the local laws of the country; (while interim reliefs can now be granted by Indian courts, a challenge to the award will still lie in the country where the seat of arbitration is located)</a:t>
            </a:r>
          </a:p>
          <a:p>
            <a:pPr lvl="1"/>
            <a:r>
              <a:rPr lang="en-US" sz="1800" dirty="0"/>
              <a:t>Whether any ratification of the award is necessary under the local laws, before the award can be enforced</a:t>
            </a:r>
          </a:p>
          <a:p>
            <a:pPr lvl="1"/>
            <a:r>
              <a:rPr lang="en-US" sz="1800" dirty="0"/>
              <a:t>Whether or not to exclude applicability of Sections 9, 27 and 37(3)(1) (a), keeping in mind where assets of the parties are  located</a:t>
            </a:r>
          </a:p>
          <a:p>
            <a:r>
              <a:rPr lang="en-US" dirty="0"/>
              <a:t>Arbitrator Selection – number of arbitrators to be specified and flexibility of qualifications to be maintained </a:t>
            </a:r>
          </a:p>
          <a:p>
            <a:r>
              <a:rPr lang="en-US" dirty="0"/>
              <a:t>Language of arbitration – to be specified.</a:t>
            </a:r>
          </a:p>
        </p:txBody>
      </p:sp>
      <p:sp>
        <p:nvSpPr>
          <p:cNvPr id="3" name="Title 2">
            <a:extLst>
              <a:ext uri="{FF2B5EF4-FFF2-40B4-BE49-F238E27FC236}">
                <a16:creationId xmlns:a16="http://schemas.microsoft.com/office/drawing/2014/main" id="{842EC34B-5260-4299-B964-3EE33088C0F6}"/>
              </a:ext>
            </a:extLst>
          </p:cNvPr>
          <p:cNvSpPr>
            <a:spLocks noGrp="1"/>
          </p:cNvSpPr>
          <p:nvPr>
            <p:ph type="title"/>
          </p:nvPr>
        </p:nvSpPr>
        <p:spPr/>
        <p:txBody>
          <a:bodyPr>
            <a:normAutofit/>
          </a:bodyPr>
          <a:lstStyle/>
          <a:p>
            <a:r>
              <a:rPr lang="en-US" dirty="0"/>
              <a:t>Key Elements | Drafting of an Arbitration Clause (</a:t>
            </a:r>
            <a:r>
              <a:rPr lang="en-US" dirty="0" err="1"/>
              <a:t>Contd</a:t>
            </a:r>
            <a:r>
              <a:rPr lang="en-US" dirty="0"/>
              <a:t>)</a:t>
            </a:r>
          </a:p>
        </p:txBody>
      </p:sp>
      <p:sp>
        <p:nvSpPr>
          <p:cNvPr id="4" name="Date Placeholder 3">
            <a:extLst>
              <a:ext uri="{FF2B5EF4-FFF2-40B4-BE49-F238E27FC236}">
                <a16:creationId xmlns:a16="http://schemas.microsoft.com/office/drawing/2014/main" id="{6917B90B-948B-41A2-A73A-5FEE1B967FD2}"/>
              </a:ext>
            </a:extLst>
          </p:cNvPr>
          <p:cNvSpPr>
            <a:spLocks noGrp="1"/>
          </p:cNvSpPr>
          <p:nvPr>
            <p:ph type="dt" sz="half" idx="10"/>
          </p:nvPr>
        </p:nvSpPr>
        <p:spPr/>
        <p:txBody>
          <a:bodyPr/>
          <a:lstStyle/>
          <a:p>
            <a:r>
              <a:rPr lang="en-US"/>
              <a:t>Privileged &amp; Confidential</a:t>
            </a:r>
            <a:endParaRPr lang="en-US" dirty="0"/>
          </a:p>
        </p:txBody>
      </p:sp>
      <p:sp>
        <p:nvSpPr>
          <p:cNvPr id="5" name="Footer Placeholder 4">
            <a:extLst>
              <a:ext uri="{FF2B5EF4-FFF2-40B4-BE49-F238E27FC236}">
                <a16:creationId xmlns:a16="http://schemas.microsoft.com/office/drawing/2014/main" id="{FD633967-E904-4BF7-972C-DFCD36815173}"/>
              </a:ext>
            </a:extLst>
          </p:cNvPr>
          <p:cNvSpPr>
            <a:spLocks noGrp="1"/>
          </p:cNvSpPr>
          <p:nvPr>
            <p:ph type="ftr" sz="quarter" idx="11"/>
          </p:nvPr>
        </p:nvSpPr>
        <p:spPr/>
        <p:txBody>
          <a:bodyPr/>
          <a:lstStyle/>
          <a:p>
            <a:pPr>
              <a:lnSpc>
                <a:spcPct val="110000"/>
              </a:lnSpc>
              <a:spcBef>
                <a:spcPct val="0"/>
              </a:spcBef>
              <a:buFont typeface="Arial" panose="020B0604020202020204" pitchFamily="34" charset="0"/>
              <a:buNone/>
            </a:pPr>
            <a:r>
              <a:rPr lang="en-US"/>
              <a:t>© Khaitan &amp; Co 2020</a:t>
            </a:r>
            <a:endParaRPr lang="en-US" dirty="0"/>
          </a:p>
        </p:txBody>
      </p:sp>
      <p:sp>
        <p:nvSpPr>
          <p:cNvPr id="6" name="Slide Number Placeholder 5">
            <a:extLst>
              <a:ext uri="{FF2B5EF4-FFF2-40B4-BE49-F238E27FC236}">
                <a16:creationId xmlns:a16="http://schemas.microsoft.com/office/drawing/2014/main" id="{2B816774-D714-469E-BCE7-D0DF84074DCA}"/>
              </a:ext>
            </a:extLst>
          </p:cNvPr>
          <p:cNvSpPr>
            <a:spLocks noGrp="1"/>
          </p:cNvSpPr>
          <p:nvPr>
            <p:ph type="sldNum" sz="quarter" idx="12"/>
          </p:nvPr>
        </p:nvSpPr>
        <p:spPr/>
        <p:txBody>
          <a:bodyPr/>
          <a:lstStyle/>
          <a:p>
            <a:fld id="{F1A170BE-7099-4CEB-92DF-645E70784EB8}" type="slidenum">
              <a:rPr lang="en-TV" smtClean="0"/>
              <a:t>3</a:t>
            </a:fld>
            <a:endParaRPr lang="en-TV"/>
          </a:p>
        </p:txBody>
      </p:sp>
    </p:spTree>
    <p:extLst>
      <p:ext uri="{BB962C8B-B14F-4D97-AF65-F5344CB8AC3E}">
        <p14:creationId xmlns:p14="http://schemas.microsoft.com/office/powerpoint/2010/main" val="2267192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8CB3EA6-547F-4228-B746-50CCC2573B23}"/>
              </a:ext>
            </a:extLst>
          </p:cNvPr>
          <p:cNvSpPr>
            <a:spLocks noGrp="1"/>
          </p:cNvSpPr>
          <p:nvPr>
            <p:ph idx="1"/>
          </p:nvPr>
        </p:nvSpPr>
        <p:spPr/>
        <p:txBody>
          <a:bodyPr>
            <a:noAutofit/>
          </a:bodyPr>
          <a:lstStyle/>
          <a:p>
            <a:pPr marL="0" indent="0">
              <a:buNone/>
            </a:pPr>
            <a:r>
              <a:rPr lang="en-US" dirty="0">
                <a:solidFill>
                  <a:schemeClr val="accent1"/>
                </a:solidFill>
              </a:rPr>
              <a:t>Seat / Venue / Place Conundrum</a:t>
            </a:r>
          </a:p>
          <a:p>
            <a:r>
              <a:rPr lang="en-US" dirty="0"/>
              <a:t>Understanding the difference (arbitration vs civil suit)</a:t>
            </a:r>
          </a:p>
          <a:p>
            <a:r>
              <a:rPr lang="en-US" dirty="0"/>
              <a:t>Place of arbitration is the ‘juridical seat’ unless there are contrary indicia</a:t>
            </a:r>
          </a:p>
          <a:p>
            <a:r>
              <a:rPr lang="en-US" dirty="0"/>
              <a:t>BGS Soma judgment versus </a:t>
            </a:r>
            <a:r>
              <a:rPr lang="en-US" dirty="0" err="1"/>
              <a:t>Mankastu</a:t>
            </a:r>
            <a:r>
              <a:rPr lang="en-US" dirty="0"/>
              <a:t> Impex judgment</a:t>
            </a:r>
          </a:p>
          <a:p>
            <a:r>
              <a:rPr lang="en-US" dirty="0"/>
              <a:t>Venue can be separate basis convenience but must be clearly specified as such</a:t>
            </a:r>
          </a:p>
          <a:p>
            <a:pPr marL="0" indent="0">
              <a:buNone/>
            </a:pPr>
            <a:r>
              <a:rPr lang="en-US" dirty="0">
                <a:solidFill>
                  <a:schemeClr val="accent1"/>
                </a:solidFill>
              </a:rPr>
              <a:t>Key Considerations</a:t>
            </a:r>
          </a:p>
          <a:p>
            <a:r>
              <a:rPr lang="en-US" dirty="0"/>
              <a:t>Seat governs all judicial intervention in the arbitration – consider appointment of arbitrator, interim relief, setting aside of the award, appealable orders</a:t>
            </a:r>
          </a:p>
          <a:p>
            <a:pPr marL="0" indent="0">
              <a:buNone/>
            </a:pPr>
            <a:r>
              <a:rPr lang="en-US" dirty="0">
                <a:solidFill>
                  <a:schemeClr val="accent1"/>
                </a:solidFill>
              </a:rPr>
              <a:t>Arbitrability</a:t>
            </a:r>
          </a:p>
          <a:p>
            <a:r>
              <a:rPr lang="en-US" dirty="0"/>
              <a:t>Plan for non-arbitrable disputes – rights in rem – criminal, IPR, insolvency, statutory, oppression / mismanagement, matrimonial, etc.</a:t>
            </a:r>
          </a:p>
        </p:txBody>
      </p:sp>
      <p:sp>
        <p:nvSpPr>
          <p:cNvPr id="3" name="Title 2">
            <a:extLst>
              <a:ext uri="{FF2B5EF4-FFF2-40B4-BE49-F238E27FC236}">
                <a16:creationId xmlns:a16="http://schemas.microsoft.com/office/drawing/2014/main" id="{842EC34B-5260-4299-B964-3EE33088C0F6}"/>
              </a:ext>
            </a:extLst>
          </p:cNvPr>
          <p:cNvSpPr>
            <a:spLocks noGrp="1"/>
          </p:cNvSpPr>
          <p:nvPr>
            <p:ph type="title"/>
          </p:nvPr>
        </p:nvSpPr>
        <p:spPr/>
        <p:txBody>
          <a:bodyPr>
            <a:normAutofit/>
          </a:bodyPr>
          <a:lstStyle/>
          <a:p>
            <a:r>
              <a:rPr lang="en-US" dirty="0"/>
              <a:t>Arbitration Clause | Choice of Seat</a:t>
            </a:r>
          </a:p>
        </p:txBody>
      </p:sp>
      <p:sp>
        <p:nvSpPr>
          <p:cNvPr id="4" name="Date Placeholder 3">
            <a:extLst>
              <a:ext uri="{FF2B5EF4-FFF2-40B4-BE49-F238E27FC236}">
                <a16:creationId xmlns:a16="http://schemas.microsoft.com/office/drawing/2014/main" id="{6917B90B-948B-41A2-A73A-5FEE1B967FD2}"/>
              </a:ext>
            </a:extLst>
          </p:cNvPr>
          <p:cNvSpPr>
            <a:spLocks noGrp="1"/>
          </p:cNvSpPr>
          <p:nvPr>
            <p:ph type="dt" sz="half" idx="10"/>
          </p:nvPr>
        </p:nvSpPr>
        <p:spPr/>
        <p:txBody>
          <a:bodyPr/>
          <a:lstStyle/>
          <a:p>
            <a:r>
              <a:rPr lang="en-US"/>
              <a:t>Privileged &amp; Confidential</a:t>
            </a:r>
            <a:endParaRPr lang="en-US" dirty="0"/>
          </a:p>
        </p:txBody>
      </p:sp>
      <p:sp>
        <p:nvSpPr>
          <p:cNvPr id="5" name="Footer Placeholder 4">
            <a:extLst>
              <a:ext uri="{FF2B5EF4-FFF2-40B4-BE49-F238E27FC236}">
                <a16:creationId xmlns:a16="http://schemas.microsoft.com/office/drawing/2014/main" id="{FD633967-E904-4BF7-972C-DFCD36815173}"/>
              </a:ext>
            </a:extLst>
          </p:cNvPr>
          <p:cNvSpPr>
            <a:spLocks noGrp="1"/>
          </p:cNvSpPr>
          <p:nvPr>
            <p:ph type="ftr" sz="quarter" idx="11"/>
          </p:nvPr>
        </p:nvSpPr>
        <p:spPr/>
        <p:txBody>
          <a:bodyPr/>
          <a:lstStyle/>
          <a:p>
            <a:pPr>
              <a:lnSpc>
                <a:spcPct val="110000"/>
              </a:lnSpc>
              <a:spcBef>
                <a:spcPct val="0"/>
              </a:spcBef>
              <a:buFont typeface="Arial" panose="020B0604020202020204" pitchFamily="34" charset="0"/>
              <a:buNone/>
            </a:pPr>
            <a:r>
              <a:rPr lang="en-US"/>
              <a:t>© Khaitan &amp; Co 2020</a:t>
            </a:r>
            <a:endParaRPr lang="en-US" dirty="0"/>
          </a:p>
        </p:txBody>
      </p:sp>
      <p:sp>
        <p:nvSpPr>
          <p:cNvPr id="6" name="Slide Number Placeholder 5">
            <a:extLst>
              <a:ext uri="{FF2B5EF4-FFF2-40B4-BE49-F238E27FC236}">
                <a16:creationId xmlns:a16="http://schemas.microsoft.com/office/drawing/2014/main" id="{2B816774-D714-469E-BCE7-D0DF84074DCA}"/>
              </a:ext>
            </a:extLst>
          </p:cNvPr>
          <p:cNvSpPr>
            <a:spLocks noGrp="1"/>
          </p:cNvSpPr>
          <p:nvPr>
            <p:ph type="sldNum" sz="quarter" idx="12"/>
          </p:nvPr>
        </p:nvSpPr>
        <p:spPr/>
        <p:txBody>
          <a:bodyPr/>
          <a:lstStyle/>
          <a:p>
            <a:fld id="{F1A170BE-7099-4CEB-92DF-645E70784EB8}" type="slidenum">
              <a:rPr lang="en-TV" smtClean="0"/>
              <a:t>4</a:t>
            </a:fld>
            <a:endParaRPr lang="en-TV"/>
          </a:p>
        </p:txBody>
      </p:sp>
    </p:spTree>
    <p:extLst>
      <p:ext uri="{BB962C8B-B14F-4D97-AF65-F5344CB8AC3E}">
        <p14:creationId xmlns:p14="http://schemas.microsoft.com/office/powerpoint/2010/main" val="12708382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8CB3EA6-547F-4228-B746-50CCC2573B23}"/>
              </a:ext>
            </a:extLst>
          </p:cNvPr>
          <p:cNvSpPr>
            <a:spLocks noGrp="1"/>
          </p:cNvSpPr>
          <p:nvPr>
            <p:ph idx="1"/>
          </p:nvPr>
        </p:nvSpPr>
        <p:spPr/>
        <p:txBody>
          <a:bodyPr>
            <a:noAutofit/>
          </a:bodyPr>
          <a:lstStyle/>
          <a:p>
            <a:pPr marL="0" indent="0">
              <a:buNone/>
            </a:pPr>
            <a:r>
              <a:rPr lang="en-US" dirty="0">
                <a:solidFill>
                  <a:schemeClr val="accent1"/>
                </a:solidFill>
              </a:rPr>
              <a:t>Role of Institutions In Arbitrations</a:t>
            </a:r>
          </a:p>
          <a:p>
            <a:r>
              <a:rPr lang="en-US" dirty="0"/>
              <a:t>Curial Law / Rules of Procedure</a:t>
            </a:r>
          </a:p>
          <a:p>
            <a:r>
              <a:rPr lang="en-US" dirty="0"/>
              <a:t>Appointment of arbitrators and quality of empaneled arbitrators</a:t>
            </a:r>
          </a:p>
          <a:p>
            <a:r>
              <a:rPr lang="en-US" dirty="0"/>
              <a:t>Administrative streamlining – timelines, coordination, service, back-end assistance to arbitrators</a:t>
            </a:r>
          </a:p>
          <a:p>
            <a:pPr marL="0" indent="0">
              <a:buNone/>
            </a:pPr>
            <a:r>
              <a:rPr lang="en-US" dirty="0">
                <a:solidFill>
                  <a:schemeClr val="accent1"/>
                </a:solidFill>
              </a:rPr>
              <a:t>Benefits of Institutional over Ad-hoc</a:t>
            </a:r>
          </a:p>
          <a:p>
            <a:r>
              <a:rPr lang="en-US" dirty="0"/>
              <a:t>Effective external supervisory mechanism – timelines, general procedure, appointment of tribunal, scrutiny of awards, etc. </a:t>
            </a:r>
          </a:p>
          <a:p>
            <a:r>
              <a:rPr lang="en-US" dirty="0"/>
              <a:t>Ascertainable costs – ad valorem basis valuation or slabs</a:t>
            </a:r>
          </a:p>
          <a:p>
            <a:r>
              <a:rPr lang="en-US" dirty="0"/>
              <a:t>Shorter timelines – parties as well as arbitrators have to comply</a:t>
            </a:r>
          </a:p>
          <a:p>
            <a:r>
              <a:rPr lang="en-US" dirty="0"/>
              <a:t>Administrative Ease – service, intimations, </a:t>
            </a:r>
            <a:r>
              <a:rPr lang="en-US" dirty="0" err="1"/>
              <a:t>etc</a:t>
            </a:r>
            <a:r>
              <a:rPr lang="en-US" dirty="0"/>
              <a:t> are handled</a:t>
            </a:r>
          </a:p>
          <a:p>
            <a:endParaRPr lang="en-US"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842EC34B-5260-4299-B964-3EE33088C0F6}"/>
              </a:ext>
            </a:extLst>
          </p:cNvPr>
          <p:cNvSpPr>
            <a:spLocks noGrp="1"/>
          </p:cNvSpPr>
          <p:nvPr>
            <p:ph type="title"/>
          </p:nvPr>
        </p:nvSpPr>
        <p:spPr/>
        <p:txBody>
          <a:bodyPr>
            <a:normAutofit/>
          </a:bodyPr>
          <a:lstStyle/>
          <a:p>
            <a:r>
              <a:rPr lang="en-US" dirty="0"/>
              <a:t>Arbitration Clause | Arbitral Institutions</a:t>
            </a:r>
          </a:p>
        </p:txBody>
      </p:sp>
      <p:sp>
        <p:nvSpPr>
          <p:cNvPr id="4" name="Date Placeholder 3">
            <a:extLst>
              <a:ext uri="{FF2B5EF4-FFF2-40B4-BE49-F238E27FC236}">
                <a16:creationId xmlns:a16="http://schemas.microsoft.com/office/drawing/2014/main" id="{6917B90B-948B-41A2-A73A-5FEE1B967FD2}"/>
              </a:ext>
            </a:extLst>
          </p:cNvPr>
          <p:cNvSpPr>
            <a:spLocks noGrp="1"/>
          </p:cNvSpPr>
          <p:nvPr>
            <p:ph type="dt" sz="half" idx="10"/>
          </p:nvPr>
        </p:nvSpPr>
        <p:spPr/>
        <p:txBody>
          <a:bodyPr/>
          <a:lstStyle/>
          <a:p>
            <a:r>
              <a:rPr lang="en-US"/>
              <a:t>Privileged &amp; Confidential</a:t>
            </a:r>
            <a:endParaRPr lang="en-US" dirty="0"/>
          </a:p>
        </p:txBody>
      </p:sp>
      <p:sp>
        <p:nvSpPr>
          <p:cNvPr id="5" name="Footer Placeholder 4">
            <a:extLst>
              <a:ext uri="{FF2B5EF4-FFF2-40B4-BE49-F238E27FC236}">
                <a16:creationId xmlns:a16="http://schemas.microsoft.com/office/drawing/2014/main" id="{FD633967-E904-4BF7-972C-DFCD36815173}"/>
              </a:ext>
            </a:extLst>
          </p:cNvPr>
          <p:cNvSpPr>
            <a:spLocks noGrp="1"/>
          </p:cNvSpPr>
          <p:nvPr>
            <p:ph type="ftr" sz="quarter" idx="11"/>
          </p:nvPr>
        </p:nvSpPr>
        <p:spPr/>
        <p:txBody>
          <a:bodyPr/>
          <a:lstStyle/>
          <a:p>
            <a:pPr>
              <a:lnSpc>
                <a:spcPct val="110000"/>
              </a:lnSpc>
              <a:spcBef>
                <a:spcPct val="0"/>
              </a:spcBef>
              <a:buFont typeface="Arial" panose="020B0604020202020204" pitchFamily="34" charset="0"/>
              <a:buNone/>
            </a:pPr>
            <a:r>
              <a:rPr lang="en-US"/>
              <a:t>© Khaitan &amp; Co 2020</a:t>
            </a:r>
            <a:endParaRPr lang="en-US" dirty="0"/>
          </a:p>
        </p:txBody>
      </p:sp>
      <p:sp>
        <p:nvSpPr>
          <p:cNvPr id="6" name="Slide Number Placeholder 5">
            <a:extLst>
              <a:ext uri="{FF2B5EF4-FFF2-40B4-BE49-F238E27FC236}">
                <a16:creationId xmlns:a16="http://schemas.microsoft.com/office/drawing/2014/main" id="{2B816774-D714-469E-BCE7-D0DF84074DCA}"/>
              </a:ext>
            </a:extLst>
          </p:cNvPr>
          <p:cNvSpPr>
            <a:spLocks noGrp="1"/>
          </p:cNvSpPr>
          <p:nvPr>
            <p:ph type="sldNum" sz="quarter" idx="12"/>
          </p:nvPr>
        </p:nvSpPr>
        <p:spPr/>
        <p:txBody>
          <a:bodyPr/>
          <a:lstStyle/>
          <a:p>
            <a:fld id="{F1A170BE-7099-4CEB-92DF-645E70784EB8}" type="slidenum">
              <a:rPr lang="en-TV" smtClean="0"/>
              <a:t>5</a:t>
            </a:fld>
            <a:endParaRPr lang="en-TV"/>
          </a:p>
        </p:txBody>
      </p:sp>
    </p:spTree>
    <p:extLst>
      <p:ext uri="{BB962C8B-B14F-4D97-AF65-F5344CB8AC3E}">
        <p14:creationId xmlns:p14="http://schemas.microsoft.com/office/powerpoint/2010/main" val="40731578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8CB3EA6-547F-4228-B746-50CCC2573B23}"/>
              </a:ext>
            </a:extLst>
          </p:cNvPr>
          <p:cNvSpPr>
            <a:spLocks noGrp="1"/>
          </p:cNvSpPr>
          <p:nvPr>
            <p:ph idx="1"/>
          </p:nvPr>
        </p:nvSpPr>
        <p:spPr/>
        <p:txBody>
          <a:bodyPr>
            <a:noAutofit/>
          </a:bodyPr>
          <a:lstStyle/>
          <a:p>
            <a:pPr marL="0" indent="0">
              <a:buNone/>
            </a:pPr>
            <a:r>
              <a:rPr lang="en-US" dirty="0">
                <a:solidFill>
                  <a:schemeClr val="accent1"/>
                </a:solidFill>
              </a:rPr>
              <a:t>Key Considerations in choosing an Institution</a:t>
            </a:r>
          </a:p>
          <a:p>
            <a:r>
              <a:rPr lang="en-US" dirty="0"/>
              <a:t>Availing special procedures – emergency arbitrations, simpler filings, multi-party references, consolidation, </a:t>
            </a:r>
            <a:r>
              <a:rPr lang="en-US" dirty="0" err="1"/>
              <a:t>etc</a:t>
            </a:r>
            <a:endParaRPr lang="en-US" dirty="0"/>
          </a:p>
          <a:p>
            <a:r>
              <a:rPr lang="en-US" dirty="0"/>
              <a:t>Ease of enforcement in desired jurisdictions – Example: In India, emergency arbitration awards must be enforced by filing a fresh Section 9</a:t>
            </a:r>
          </a:p>
          <a:p>
            <a:r>
              <a:rPr lang="en-US" dirty="0"/>
              <a:t>Size of the matter and costs.</a:t>
            </a:r>
          </a:p>
        </p:txBody>
      </p:sp>
      <p:sp>
        <p:nvSpPr>
          <p:cNvPr id="3" name="Title 2">
            <a:extLst>
              <a:ext uri="{FF2B5EF4-FFF2-40B4-BE49-F238E27FC236}">
                <a16:creationId xmlns:a16="http://schemas.microsoft.com/office/drawing/2014/main" id="{842EC34B-5260-4299-B964-3EE33088C0F6}"/>
              </a:ext>
            </a:extLst>
          </p:cNvPr>
          <p:cNvSpPr>
            <a:spLocks noGrp="1"/>
          </p:cNvSpPr>
          <p:nvPr>
            <p:ph type="title"/>
          </p:nvPr>
        </p:nvSpPr>
        <p:spPr/>
        <p:txBody>
          <a:bodyPr>
            <a:normAutofit/>
          </a:bodyPr>
          <a:lstStyle/>
          <a:p>
            <a:r>
              <a:rPr lang="fr-FR" dirty="0"/>
              <a:t>Arbitration Clause | Arbitral Institutions (</a:t>
            </a:r>
            <a:r>
              <a:rPr lang="fr-FR" dirty="0" err="1"/>
              <a:t>Contd</a:t>
            </a:r>
            <a:r>
              <a:rPr lang="fr-FR" dirty="0"/>
              <a:t>)</a:t>
            </a:r>
          </a:p>
        </p:txBody>
      </p:sp>
      <p:sp>
        <p:nvSpPr>
          <p:cNvPr id="4" name="Date Placeholder 3">
            <a:extLst>
              <a:ext uri="{FF2B5EF4-FFF2-40B4-BE49-F238E27FC236}">
                <a16:creationId xmlns:a16="http://schemas.microsoft.com/office/drawing/2014/main" id="{6917B90B-948B-41A2-A73A-5FEE1B967FD2}"/>
              </a:ext>
            </a:extLst>
          </p:cNvPr>
          <p:cNvSpPr>
            <a:spLocks noGrp="1"/>
          </p:cNvSpPr>
          <p:nvPr>
            <p:ph type="dt" sz="half" idx="10"/>
          </p:nvPr>
        </p:nvSpPr>
        <p:spPr/>
        <p:txBody>
          <a:bodyPr/>
          <a:lstStyle/>
          <a:p>
            <a:r>
              <a:rPr lang="en-US"/>
              <a:t>Privileged &amp; Confidential</a:t>
            </a:r>
            <a:endParaRPr lang="en-US" dirty="0"/>
          </a:p>
        </p:txBody>
      </p:sp>
      <p:sp>
        <p:nvSpPr>
          <p:cNvPr id="5" name="Footer Placeholder 4">
            <a:extLst>
              <a:ext uri="{FF2B5EF4-FFF2-40B4-BE49-F238E27FC236}">
                <a16:creationId xmlns:a16="http://schemas.microsoft.com/office/drawing/2014/main" id="{FD633967-E904-4BF7-972C-DFCD36815173}"/>
              </a:ext>
            </a:extLst>
          </p:cNvPr>
          <p:cNvSpPr>
            <a:spLocks noGrp="1"/>
          </p:cNvSpPr>
          <p:nvPr>
            <p:ph type="ftr" sz="quarter" idx="11"/>
          </p:nvPr>
        </p:nvSpPr>
        <p:spPr/>
        <p:txBody>
          <a:bodyPr/>
          <a:lstStyle/>
          <a:p>
            <a:pPr>
              <a:lnSpc>
                <a:spcPct val="110000"/>
              </a:lnSpc>
              <a:spcBef>
                <a:spcPct val="0"/>
              </a:spcBef>
              <a:buFont typeface="Arial" panose="020B0604020202020204" pitchFamily="34" charset="0"/>
              <a:buNone/>
            </a:pPr>
            <a:r>
              <a:rPr lang="en-US"/>
              <a:t>© Khaitan &amp; Co 2020</a:t>
            </a:r>
            <a:endParaRPr lang="en-US" dirty="0"/>
          </a:p>
        </p:txBody>
      </p:sp>
      <p:sp>
        <p:nvSpPr>
          <p:cNvPr id="6" name="Slide Number Placeholder 5">
            <a:extLst>
              <a:ext uri="{FF2B5EF4-FFF2-40B4-BE49-F238E27FC236}">
                <a16:creationId xmlns:a16="http://schemas.microsoft.com/office/drawing/2014/main" id="{2B816774-D714-469E-BCE7-D0DF84074DCA}"/>
              </a:ext>
            </a:extLst>
          </p:cNvPr>
          <p:cNvSpPr>
            <a:spLocks noGrp="1"/>
          </p:cNvSpPr>
          <p:nvPr>
            <p:ph type="sldNum" sz="quarter" idx="12"/>
          </p:nvPr>
        </p:nvSpPr>
        <p:spPr/>
        <p:txBody>
          <a:bodyPr/>
          <a:lstStyle/>
          <a:p>
            <a:fld id="{F1A170BE-7099-4CEB-92DF-645E70784EB8}" type="slidenum">
              <a:rPr lang="en-TV" smtClean="0"/>
              <a:t>6</a:t>
            </a:fld>
            <a:endParaRPr lang="en-TV"/>
          </a:p>
        </p:txBody>
      </p:sp>
    </p:spTree>
    <p:extLst>
      <p:ext uri="{BB962C8B-B14F-4D97-AF65-F5344CB8AC3E}">
        <p14:creationId xmlns:p14="http://schemas.microsoft.com/office/powerpoint/2010/main" val="2861800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bstract blurred public library with bookshelves">
            <a:extLst>
              <a:ext uri="{FF2B5EF4-FFF2-40B4-BE49-F238E27FC236}">
                <a16:creationId xmlns:a16="http://schemas.microsoft.com/office/drawing/2014/main" id="{AAF9786A-3AC7-468A-903D-4BFF028D255B}"/>
              </a:ext>
            </a:extLst>
          </p:cNvPr>
          <p:cNvPicPr>
            <a:picLocks noChangeAspect="1"/>
          </p:cNvPicPr>
          <p:nvPr/>
        </p:nvPicPr>
        <p:blipFill>
          <a:blip r:embed="rId2">
            <a:alphaModFix amt="70000"/>
            <a:extLst>
              <a:ext uri="{28A0092B-C50C-407E-A947-70E740481C1C}">
                <a14:useLocalDpi xmlns:a14="http://schemas.microsoft.com/office/drawing/2010/main" val="0"/>
              </a:ext>
            </a:extLst>
          </a:blip>
          <a:stretch>
            <a:fillRect/>
          </a:stretch>
        </p:blipFill>
        <p:spPr>
          <a:xfrm>
            <a:off x="-2" y="0"/>
            <a:ext cx="12192002" cy="6858000"/>
          </a:xfrm>
          <a:prstGeom prst="rect">
            <a:avLst/>
          </a:prstGeom>
        </p:spPr>
      </p:pic>
      <p:sp>
        <p:nvSpPr>
          <p:cNvPr id="7" name="Title 6">
            <a:extLst>
              <a:ext uri="{FF2B5EF4-FFF2-40B4-BE49-F238E27FC236}">
                <a16:creationId xmlns:a16="http://schemas.microsoft.com/office/drawing/2014/main" id="{CB3E3D54-8867-4376-A8EC-A6D7E434D22A}"/>
              </a:ext>
            </a:extLst>
          </p:cNvPr>
          <p:cNvSpPr>
            <a:spLocks noGrp="1"/>
          </p:cNvSpPr>
          <p:nvPr>
            <p:ph type="title"/>
          </p:nvPr>
        </p:nvSpPr>
        <p:spPr/>
        <p:txBody>
          <a:bodyPr/>
          <a:lstStyle/>
          <a:p>
            <a:r>
              <a:rPr lang="en-IN" dirty="0"/>
              <a:t>Asymmetrical Arbitrations Clauses</a:t>
            </a:r>
            <a:endParaRPr lang="en-TV" dirty="0"/>
          </a:p>
        </p:txBody>
      </p:sp>
      <p:sp>
        <p:nvSpPr>
          <p:cNvPr id="8" name="Text Placeholder 7">
            <a:extLst>
              <a:ext uri="{FF2B5EF4-FFF2-40B4-BE49-F238E27FC236}">
                <a16:creationId xmlns:a16="http://schemas.microsoft.com/office/drawing/2014/main" id="{DEE33FB2-3D2B-48EF-891E-C867137DE38A}"/>
              </a:ext>
            </a:extLst>
          </p:cNvPr>
          <p:cNvSpPr>
            <a:spLocks noGrp="1"/>
          </p:cNvSpPr>
          <p:nvPr>
            <p:ph type="body" idx="1"/>
          </p:nvPr>
        </p:nvSpPr>
        <p:spPr/>
        <p:txBody>
          <a:bodyPr/>
          <a:lstStyle/>
          <a:p>
            <a:endParaRPr lang="en-TV" dirty="0"/>
          </a:p>
        </p:txBody>
      </p:sp>
      <p:sp>
        <p:nvSpPr>
          <p:cNvPr id="4" name="Date Placeholder 3">
            <a:extLst>
              <a:ext uri="{FF2B5EF4-FFF2-40B4-BE49-F238E27FC236}">
                <a16:creationId xmlns:a16="http://schemas.microsoft.com/office/drawing/2014/main" id="{3E48C38C-2162-4409-A855-AB9CC7D357A5}"/>
              </a:ext>
            </a:extLst>
          </p:cNvPr>
          <p:cNvSpPr>
            <a:spLocks noGrp="1"/>
          </p:cNvSpPr>
          <p:nvPr>
            <p:ph type="dt" sz="half" idx="10"/>
          </p:nvPr>
        </p:nvSpPr>
        <p:spPr/>
        <p:txBody>
          <a:bodyPr/>
          <a:lstStyle/>
          <a:p>
            <a:r>
              <a:rPr lang="en-US"/>
              <a:t>Privileged &amp; Confidential</a:t>
            </a:r>
            <a:endParaRPr lang="en-US" dirty="0"/>
          </a:p>
        </p:txBody>
      </p:sp>
      <p:sp>
        <p:nvSpPr>
          <p:cNvPr id="5" name="Footer Placeholder 4">
            <a:extLst>
              <a:ext uri="{FF2B5EF4-FFF2-40B4-BE49-F238E27FC236}">
                <a16:creationId xmlns:a16="http://schemas.microsoft.com/office/drawing/2014/main" id="{22304DEB-4182-4AB3-A69E-4470B91F58FC}"/>
              </a:ext>
            </a:extLst>
          </p:cNvPr>
          <p:cNvSpPr>
            <a:spLocks noGrp="1"/>
          </p:cNvSpPr>
          <p:nvPr>
            <p:ph type="ftr" sz="quarter" idx="11"/>
          </p:nvPr>
        </p:nvSpPr>
        <p:spPr/>
        <p:txBody>
          <a:bodyPr/>
          <a:lstStyle/>
          <a:p>
            <a:pPr>
              <a:lnSpc>
                <a:spcPct val="110000"/>
              </a:lnSpc>
              <a:spcBef>
                <a:spcPct val="0"/>
              </a:spcBef>
              <a:buFont typeface="Arial" panose="020B0604020202020204" pitchFamily="34" charset="0"/>
              <a:buNone/>
            </a:pPr>
            <a:r>
              <a:rPr lang="en-US"/>
              <a:t>© Khaitan &amp; Co 2020</a:t>
            </a:r>
            <a:endParaRPr lang="en-US" dirty="0"/>
          </a:p>
        </p:txBody>
      </p:sp>
      <p:sp>
        <p:nvSpPr>
          <p:cNvPr id="6" name="Slide Number Placeholder 5">
            <a:extLst>
              <a:ext uri="{FF2B5EF4-FFF2-40B4-BE49-F238E27FC236}">
                <a16:creationId xmlns:a16="http://schemas.microsoft.com/office/drawing/2014/main" id="{91B0B77D-BD19-47ED-BC02-9ED81E83078A}"/>
              </a:ext>
            </a:extLst>
          </p:cNvPr>
          <p:cNvSpPr>
            <a:spLocks noGrp="1"/>
          </p:cNvSpPr>
          <p:nvPr>
            <p:ph type="sldNum" sz="quarter" idx="12"/>
          </p:nvPr>
        </p:nvSpPr>
        <p:spPr/>
        <p:txBody>
          <a:bodyPr/>
          <a:lstStyle/>
          <a:p>
            <a:fld id="{F1A170BE-7099-4CEB-92DF-645E70784EB8}" type="slidenum">
              <a:rPr lang="en-TV" smtClean="0"/>
              <a:t>7</a:t>
            </a:fld>
            <a:endParaRPr lang="en-TV"/>
          </a:p>
        </p:txBody>
      </p:sp>
    </p:spTree>
    <p:extLst>
      <p:ext uri="{BB962C8B-B14F-4D97-AF65-F5344CB8AC3E}">
        <p14:creationId xmlns:p14="http://schemas.microsoft.com/office/powerpoint/2010/main" val="2658650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2EC34B-5260-4299-B964-3EE33088C0F6}"/>
              </a:ext>
            </a:extLst>
          </p:cNvPr>
          <p:cNvSpPr>
            <a:spLocks noGrp="1"/>
          </p:cNvSpPr>
          <p:nvPr>
            <p:ph type="title"/>
          </p:nvPr>
        </p:nvSpPr>
        <p:spPr/>
        <p:txBody>
          <a:bodyPr>
            <a:normAutofit/>
          </a:bodyPr>
          <a:lstStyle/>
          <a:p>
            <a:r>
              <a:rPr lang="fr-FR" dirty="0" err="1"/>
              <a:t>Ambiguous</a:t>
            </a:r>
            <a:r>
              <a:rPr lang="fr-FR" dirty="0"/>
              <a:t> Arbitration Clauses – To </a:t>
            </a:r>
            <a:r>
              <a:rPr lang="fr-FR" dirty="0" err="1"/>
              <a:t>Avoid</a:t>
            </a:r>
            <a:endParaRPr lang="fr-FR" dirty="0"/>
          </a:p>
        </p:txBody>
      </p:sp>
      <p:sp>
        <p:nvSpPr>
          <p:cNvPr id="4" name="Date Placeholder 3">
            <a:extLst>
              <a:ext uri="{FF2B5EF4-FFF2-40B4-BE49-F238E27FC236}">
                <a16:creationId xmlns:a16="http://schemas.microsoft.com/office/drawing/2014/main" id="{6917B90B-948B-41A2-A73A-5FEE1B967FD2}"/>
              </a:ext>
            </a:extLst>
          </p:cNvPr>
          <p:cNvSpPr>
            <a:spLocks noGrp="1"/>
          </p:cNvSpPr>
          <p:nvPr>
            <p:ph type="dt" sz="half" idx="10"/>
          </p:nvPr>
        </p:nvSpPr>
        <p:spPr/>
        <p:txBody>
          <a:bodyPr/>
          <a:lstStyle/>
          <a:p>
            <a:r>
              <a:rPr lang="en-US"/>
              <a:t>Privileged &amp; Confidential</a:t>
            </a:r>
            <a:endParaRPr lang="en-US" dirty="0"/>
          </a:p>
        </p:txBody>
      </p:sp>
      <p:sp>
        <p:nvSpPr>
          <p:cNvPr id="5" name="Footer Placeholder 4">
            <a:extLst>
              <a:ext uri="{FF2B5EF4-FFF2-40B4-BE49-F238E27FC236}">
                <a16:creationId xmlns:a16="http://schemas.microsoft.com/office/drawing/2014/main" id="{FD633967-E904-4BF7-972C-DFCD36815173}"/>
              </a:ext>
            </a:extLst>
          </p:cNvPr>
          <p:cNvSpPr>
            <a:spLocks noGrp="1"/>
          </p:cNvSpPr>
          <p:nvPr>
            <p:ph type="ftr" sz="quarter" idx="11"/>
          </p:nvPr>
        </p:nvSpPr>
        <p:spPr/>
        <p:txBody>
          <a:bodyPr/>
          <a:lstStyle/>
          <a:p>
            <a:pPr>
              <a:lnSpc>
                <a:spcPct val="110000"/>
              </a:lnSpc>
              <a:spcBef>
                <a:spcPct val="0"/>
              </a:spcBef>
              <a:buFont typeface="Arial" panose="020B0604020202020204" pitchFamily="34" charset="0"/>
              <a:buNone/>
            </a:pPr>
            <a:r>
              <a:rPr lang="en-US"/>
              <a:t>© Khaitan &amp; Co 2020</a:t>
            </a:r>
            <a:endParaRPr lang="en-US" dirty="0"/>
          </a:p>
        </p:txBody>
      </p:sp>
      <p:sp>
        <p:nvSpPr>
          <p:cNvPr id="6" name="Slide Number Placeholder 5">
            <a:extLst>
              <a:ext uri="{FF2B5EF4-FFF2-40B4-BE49-F238E27FC236}">
                <a16:creationId xmlns:a16="http://schemas.microsoft.com/office/drawing/2014/main" id="{2B816774-D714-469E-BCE7-D0DF84074DCA}"/>
              </a:ext>
            </a:extLst>
          </p:cNvPr>
          <p:cNvSpPr>
            <a:spLocks noGrp="1"/>
          </p:cNvSpPr>
          <p:nvPr>
            <p:ph type="sldNum" sz="quarter" idx="12"/>
          </p:nvPr>
        </p:nvSpPr>
        <p:spPr/>
        <p:txBody>
          <a:bodyPr/>
          <a:lstStyle/>
          <a:p>
            <a:fld id="{F1A170BE-7099-4CEB-92DF-645E70784EB8}" type="slidenum">
              <a:rPr lang="en-TV" smtClean="0"/>
              <a:t>8</a:t>
            </a:fld>
            <a:endParaRPr lang="en-TV"/>
          </a:p>
        </p:txBody>
      </p:sp>
      <p:grpSp>
        <p:nvGrpSpPr>
          <p:cNvPr id="13" name="Group 12">
            <a:extLst>
              <a:ext uri="{FF2B5EF4-FFF2-40B4-BE49-F238E27FC236}">
                <a16:creationId xmlns:a16="http://schemas.microsoft.com/office/drawing/2014/main" id="{FE851693-B708-4FAF-84EE-64DC526B2DCE}"/>
              </a:ext>
            </a:extLst>
          </p:cNvPr>
          <p:cNvGrpSpPr/>
          <p:nvPr/>
        </p:nvGrpSpPr>
        <p:grpSpPr>
          <a:xfrm>
            <a:off x="42485" y="1196752"/>
            <a:ext cx="11010061" cy="5266182"/>
            <a:chOff x="42485" y="1196752"/>
            <a:chExt cx="11010061" cy="5266182"/>
          </a:xfrm>
        </p:grpSpPr>
        <p:sp>
          <p:nvSpPr>
            <p:cNvPr id="9" name="Rectangle: Rounded Corners 8">
              <a:extLst>
                <a:ext uri="{FF2B5EF4-FFF2-40B4-BE49-F238E27FC236}">
                  <a16:creationId xmlns:a16="http://schemas.microsoft.com/office/drawing/2014/main" id="{7E0B4C24-7898-45C9-90A9-7A3A5BE7C5E0}"/>
                </a:ext>
              </a:extLst>
            </p:cNvPr>
            <p:cNvSpPr/>
            <p:nvPr/>
          </p:nvSpPr>
          <p:spPr>
            <a:xfrm>
              <a:off x="1043434" y="1196752"/>
              <a:ext cx="10009112" cy="267133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en-US" sz="1600" b="1" i="1" dirty="0"/>
                <a:t>India Infoline Finance Limited v Harshad </a:t>
              </a:r>
              <a:r>
                <a:rPr lang="en-US" sz="1600" b="1" i="1" dirty="0" err="1"/>
                <a:t>Hirji</a:t>
              </a:r>
              <a:r>
                <a:rPr lang="en-US" sz="1600" b="1" i="1" dirty="0"/>
                <a:t> Thakkar</a:t>
              </a:r>
              <a:r>
                <a:rPr lang="en-US" sz="1600" b="1" dirty="0"/>
                <a:t> [(2019) SCC Online Del 7342] CA</a:t>
              </a:r>
            </a:p>
            <a:p>
              <a:pPr algn="just"/>
              <a:endParaRPr lang="en-US" sz="1600" b="1" dirty="0"/>
            </a:p>
            <a:p>
              <a:pPr algn="just"/>
              <a:r>
                <a:rPr lang="en-US" sz="1400" dirty="0"/>
                <a:t>In the event a dispute or difference arising by and between the Parties to this Agreement regarding the interpretation of this Agreement or relating thereto or arising therefrom, the Parties shall conduct negotiations in good faith to resolve such dispute. In the event of failure of negotiations between the Parties, such dispute or difference shall be referred to Arbitration in accordance with the provisions of Arbitration and Conciliation Act 1996. </a:t>
              </a:r>
              <a:r>
                <a:rPr lang="en-US" sz="1400" u="sng" dirty="0"/>
                <a:t>All arbitration proceedings shall take place in Delhi or such a place as may be decided by the Lender, in its sole discretion.</a:t>
              </a:r>
              <a:r>
                <a:rPr lang="en-US" sz="1400" dirty="0"/>
                <a:t> The language used in the arbitral proceedings shall be in English. The arbitral tribunal shall be comprised of sole arbitrator appointed by the Lender. The Parties agree that the award of such sole arbitrator shall be final and binding upon the Parties, and that none of the Parties shall be entitled to commence or maintain any action in a court of law upon any matter in dispute arising from or in relation to this Agreement</a:t>
              </a:r>
              <a:r>
                <a:rPr lang="en-US" sz="1600" dirty="0"/>
                <a:t>, </a:t>
              </a:r>
              <a:r>
                <a:rPr lang="en-US" sz="1400" dirty="0"/>
                <a:t>except for the enforcement of an arbitral award granted pursuant to this Section.</a:t>
              </a:r>
            </a:p>
          </p:txBody>
        </p:sp>
        <p:sp>
          <p:nvSpPr>
            <p:cNvPr id="10" name="Rectangle: Rounded Corners 9">
              <a:extLst>
                <a:ext uri="{FF2B5EF4-FFF2-40B4-BE49-F238E27FC236}">
                  <a16:creationId xmlns:a16="http://schemas.microsoft.com/office/drawing/2014/main" id="{7A5A6B68-434F-47AB-9696-899C945FA47D}"/>
                </a:ext>
              </a:extLst>
            </p:cNvPr>
            <p:cNvSpPr/>
            <p:nvPr/>
          </p:nvSpPr>
          <p:spPr>
            <a:xfrm>
              <a:off x="1112512" y="3933056"/>
              <a:ext cx="4479432" cy="252987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r>
                <a:rPr lang="en-US" sz="1600" b="1" i="1" dirty="0"/>
                <a:t>Jagdish </a:t>
              </a:r>
              <a:r>
                <a:rPr lang="en-US" sz="1600" b="1" i="1" dirty="0" err="1"/>
                <a:t>Chander</a:t>
              </a:r>
              <a:r>
                <a:rPr lang="en-US" sz="1600" b="1" i="1" dirty="0"/>
                <a:t> v Ramesh </a:t>
              </a:r>
              <a:r>
                <a:rPr lang="en-US" sz="1600" b="1" i="1" dirty="0" err="1"/>
                <a:t>Chander</a:t>
              </a:r>
              <a:r>
                <a:rPr lang="en-US" sz="1600" b="1" i="1" dirty="0"/>
                <a:t> </a:t>
              </a:r>
              <a:r>
                <a:rPr lang="en-US" sz="1600" b="1" dirty="0"/>
                <a:t>[(2007) 5 SCC 719]</a:t>
              </a:r>
            </a:p>
            <a:p>
              <a:pPr algn="just"/>
              <a:endParaRPr lang="en-US" sz="1600" b="1" dirty="0"/>
            </a:p>
            <a:p>
              <a:pPr algn="just"/>
              <a:r>
                <a:rPr lang="en-US" sz="1400" dirty="0"/>
                <a:t>If during the continuance of the partnership or at any time afterwards any dispute touching the partnership arises between the partners, the same shall be mutually decided by the partners or</a:t>
              </a:r>
              <a:r>
                <a:rPr lang="en-US" sz="1400" i="1" dirty="0"/>
                <a:t> </a:t>
              </a:r>
              <a:r>
                <a:rPr lang="en-US" sz="1400" u="sng" dirty="0"/>
                <a:t>shall be referred for arbitration if the parties so determine.</a:t>
              </a:r>
            </a:p>
          </p:txBody>
        </p:sp>
        <p:sp>
          <p:nvSpPr>
            <p:cNvPr id="11" name="Rectangle: Rounded Corners 10">
              <a:extLst>
                <a:ext uri="{FF2B5EF4-FFF2-40B4-BE49-F238E27FC236}">
                  <a16:creationId xmlns:a16="http://schemas.microsoft.com/office/drawing/2014/main" id="{D6CDFD06-0E69-4362-A3FB-D98AB6E9F3B4}"/>
                </a:ext>
              </a:extLst>
            </p:cNvPr>
            <p:cNvSpPr/>
            <p:nvPr/>
          </p:nvSpPr>
          <p:spPr>
            <a:xfrm>
              <a:off x="5591944" y="3933056"/>
              <a:ext cx="5460602" cy="252987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en-US" sz="1600" b="1" i="1" dirty="0"/>
                <a:t>System for International Agencies v Rahul Coach Builders Private Limited</a:t>
              </a:r>
              <a:r>
                <a:rPr lang="en-US" sz="1600" dirty="0"/>
                <a:t> </a:t>
              </a:r>
              <a:r>
                <a:rPr lang="en-US" sz="1600" b="1" dirty="0"/>
                <a:t>[(2015) 13 SCC 436]</a:t>
              </a:r>
            </a:p>
            <a:p>
              <a:pPr algn="just"/>
              <a:endParaRPr lang="en-US" sz="1600" b="1" dirty="0"/>
            </a:p>
            <a:p>
              <a:pPr algn="just"/>
              <a:r>
                <a:rPr lang="en-US" sz="1400" dirty="0"/>
                <a:t>In case of any dispute arising out of this agreement between the parties, the same shall be referred to the </a:t>
              </a:r>
              <a:r>
                <a:rPr lang="en-US" sz="1400" u="sng" dirty="0"/>
                <a:t>arbitration under the by-laws of Indian Company’s Act 1956</a:t>
              </a:r>
              <a:r>
                <a:rPr lang="en-US" sz="1400" dirty="0"/>
                <a:t> and all amendments of this Act up to date or shall be settled and decided by </a:t>
              </a:r>
              <a:r>
                <a:rPr lang="en-US" sz="1400" u="sng" dirty="0"/>
                <a:t>arbitration as per International Trade Laws</a:t>
              </a:r>
              <a:r>
                <a:rPr lang="en-US" sz="1400" dirty="0"/>
                <a:t> and all amendments of this Act up to date.</a:t>
              </a:r>
              <a:endParaRPr lang="en-US" sz="1400" u="sng" dirty="0"/>
            </a:p>
          </p:txBody>
        </p:sp>
        <p:pic>
          <p:nvPicPr>
            <p:cNvPr id="12" name="Picture 11" descr="A close up of a sign&#10;&#10;Description automatically generated">
              <a:extLst>
                <a:ext uri="{FF2B5EF4-FFF2-40B4-BE49-F238E27FC236}">
                  <a16:creationId xmlns:a16="http://schemas.microsoft.com/office/drawing/2014/main" id="{DBE36B33-EC96-4999-9430-99EDD0A278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297437">
              <a:off x="42485" y="3781026"/>
              <a:ext cx="1236752" cy="584456"/>
            </a:xfrm>
            <a:prstGeom prst="rect">
              <a:avLst/>
            </a:prstGeom>
          </p:spPr>
        </p:pic>
      </p:grpSp>
    </p:spTree>
    <p:extLst>
      <p:ext uri="{BB962C8B-B14F-4D97-AF65-F5344CB8AC3E}">
        <p14:creationId xmlns:p14="http://schemas.microsoft.com/office/powerpoint/2010/main" val="29630031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TotalTime>
  <Words>2917</Words>
  <Application>Microsoft Office PowerPoint</Application>
  <PresentationFormat>Widescreen</PresentationFormat>
  <Paragraphs>222</Paragraphs>
  <Slides>24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Calibri Light</vt:lpstr>
      <vt:lpstr>Courier New</vt:lpstr>
      <vt:lpstr>Khaitan</vt:lpstr>
      <vt:lpstr>Wingdings</vt:lpstr>
      <vt:lpstr>Office Theme</vt:lpstr>
      <vt:lpstr>Finding the Perfect Fit</vt:lpstr>
      <vt:lpstr>The Arbitration Clause</vt:lpstr>
      <vt:lpstr>Key Elements | Drafting of an Arbitration Clause</vt:lpstr>
      <vt:lpstr>Key Elements | Drafting of an Arbitration Clause (Contd)</vt:lpstr>
      <vt:lpstr>Arbitration Clause | Choice of Seat</vt:lpstr>
      <vt:lpstr>Arbitration Clause | Arbitral Institutions</vt:lpstr>
      <vt:lpstr>Arbitration Clause | Arbitral Institutions (Contd)</vt:lpstr>
      <vt:lpstr>Asymmetrical Arbitrations Clauses</vt:lpstr>
      <vt:lpstr>Ambiguous Arbitration Clauses – To Avoid</vt:lpstr>
      <vt:lpstr>Scope of Arbitration Clauses</vt:lpstr>
      <vt:lpstr>Scope of Arbitration Clauses</vt:lpstr>
      <vt:lpstr>Scope of Arbitration Clauses</vt:lpstr>
      <vt:lpstr>Multi-Party Arbitrations  Drafting clauses for complex arbitrations</vt:lpstr>
      <vt:lpstr>Multi-Party Arbitrations</vt:lpstr>
      <vt:lpstr>Multi-Party Arbitrations | Drafting Tips</vt:lpstr>
      <vt:lpstr>Multi-Party Arbitrations | Institutional Rules</vt:lpstr>
      <vt:lpstr>Model Clauses  </vt:lpstr>
      <vt:lpstr>Ad hoc Arbitration </vt:lpstr>
      <vt:lpstr>Fast Track Arbitrations</vt:lpstr>
      <vt:lpstr>Mumbai Centre of International Arbitration (MCIA)</vt:lpstr>
      <vt:lpstr>International Chamber of Commerce (ICC)</vt:lpstr>
      <vt:lpstr>London Court of International Arbitration (LCIA)</vt:lpstr>
      <vt:lpstr>Singapore International Arbitration Centre (SIAC)</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rawool.sara@gmail.com</dc:creator>
  <cp:lastModifiedBy>Khaitan &amp; Co</cp:lastModifiedBy>
  <cp:revision>75</cp:revision>
  <dcterms:created xsi:type="dcterms:W3CDTF">2020-05-08T10:10:35Z</dcterms:created>
  <dcterms:modified xsi:type="dcterms:W3CDTF">2020-07-17T16:05:11Z</dcterms:modified>
</cp:coreProperties>
</file>